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wma" ContentType="audio/x-ms-wma"/>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1.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68" r:id="rId3"/>
    <p:sldId id="298" r:id="rId4"/>
    <p:sldId id="261" r:id="rId5"/>
    <p:sldId id="288" r:id="rId6"/>
    <p:sldId id="289" r:id="rId7"/>
    <p:sldId id="290" r:id="rId8"/>
    <p:sldId id="299" r:id="rId9"/>
    <p:sldId id="300" r:id="rId10"/>
    <p:sldId id="301" r:id="rId11"/>
    <p:sldId id="302" r:id="rId12"/>
    <p:sldId id="303" r:id="rId13"/>
    <p:sldId id="304" r:id="rId14"/>
    <p:sldId id="305" r:id="rId15"/>
    <p:sldId id="306" r:id="rId16"/>
    <p:sldId id="307" r:id="rId17"/>
    <p:sldId id="308" r:id="rId18"/>
    <p:sldId id="309" r:id="rId19"/>
    <p:sldId id="310" r:id="rId20"/>
    <p:sldId id="311" r:id="rId21"/>
    <p:sldId id="312" r:id="rId22"/>
    <p:sldId id="313" r:id="rId23"/>
    <p:sldId id="314" r:id="rId24"/>
    <p:sldId id="315" r:id="rId25"/>
    <p:sldId id="316" r:id="rId26"/>
    <p:sldId id="31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559" autoAdjust="0"/>
    <p:restoredTop sz="94660"/>
  </p:normalViewPr>
  <p:slideViewPr>
    <p:cSldViewPr snapToGrid="0">
      <p:cViewPr varScale="1">
        <p:scale>
          <a:sx n="74" d="100"/>
          <a:sy n="74" d="100"/>
        </p:scale>
        <p:origin x="-600"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tableStyles" Target="tableStyle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notesMaster" Target="notesMasters/notesMaster1.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theme" Target="theme/theme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viewProps" Target="viewProps.xml" /></Relationships>
</file>

<file path=ppt/media/image1.png>
</file>

<file path=ppt/media/image2.png>
</file>

<file path=ppt/media/media1.wav>
</file>

<file path=ppt/media/media10.wma>
</file>

<file path=ppt/media/media11.wma>
</file>

<file path=ppt/media/media12.wma>
</file>

<file path=ppt/media/media13.wav>
</file>

<file path=ppt/media/media14.wav>
</file>

<file path=ppt/media/media15.wav>
</file>

<file path=ppt/media/media16.wav>
</file>

<file path=ppt/media/media17.wav>
</file>

<file path=ppt/media/media2.wav>
</file>

<file path=ppt/media/media3.wav>
</file>

<file path=ppt/media/media4.wav>
</file>

<file path=ppt/media/media5.wav>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191671-CEE5-410F-9745-88D90F8DEA25}" type="datetimeFigureOut">
              <a:rPr lang="en-US" smtClean="0"/>
              <a:t>1/23/2021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F47131B-CE8C-4865-A230-338704F5576D}" type="slidenum">
              <a:rPr lang="en-US" smtClean="0"/>
              <a:t>‹#›</a:t>
            </a:fld>
            <a:endParaRPr lang="en-US"/>
          </a:p>
        </p:txBody>
      </p:sp>
    </p:spTree>
    <p:extLst>
      <p:ext uri="{BB962C8B-B14F-4D97-AF65-F5344CB8AC3E}">
        <p14:creationId xmlns:p14="http://schemas.microsoft.com/office/powerpoint/2010/main" val="25439266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BA72C1F-44EC-4B8C-B000-E109DA0206D1}" type="slidenum">
              <a:rPr lang="en-US" smtClean="0"/>
              <a:t>14</a:t>
            </a:fld>
            <a:endParaRPr lang="en-US"/>
          </a:p>
        </p:txBody>
      </p:sp>
    </p:spTree>
    <p:extLst>
      <p:ext uri="{BB962C8B-B14F-4D97-AF65-F5344CB8AC3E}">
        <p14:creationId xmlns:p14="http://schemas.microsoft.com/office/powerpoint/2010/main" val="1560772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BA72C1F-44EC-4B8C-B000-E109DA0206D1}" type="slidenum">
              <a:rPr lang="en-US" smtClean="0"/>
              <a:t>21</a:t>
            </a:fld>
            <a:endParaRPr lang="en-US"/>
          </a:p>
        </p:txBody>
      </p:sp>
    </p:spTree>
    <p:extLst>
      <p:ext uri="{BB962C8B-B14F-4D97-AF65-F5344CB8AC3E}">
        <p14:creationId xmlns:p14="http://schemas.microsoft.com/office/powerpoint/2010/main" val="1560772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93CD554-64D4-4D0E-A383-4CEC719EFACF}" type="datetimeFigureOut">
              <a:rPr lang="en-US" smtClean="0"/>
              <a:t>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401C6C-9AEB-4DB5-828F-88D2245469FA}" type="slidenum">
              <a:rPr lang="en-US" smtClean="0"/>
              <a:t>‹#›</a:t>
            </a:fld>
            <a:endParaRPr lang="en-US"/>
          </a:p>
        </p:txBody>
      </p:sp>
    </p:spTree>
    <p:extLst>
      <p:ext uri="{BB962C8B-B14F-4D97-AF65-F5344CB8AC3E}">
        <p14:creationId xmlns:p14="http://schemas.microsoft.com/office/powerpoint/2010/main" val="1245108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3CD554-64D4-4D0E-A383-4CEC719EFACF}" type="datetimeFigureOut">
              <a:rPr lang="en-US" smtClean="0"/>
              <a:t>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401C6C-9AEB-4DB5-828F-88D2245469FA}" type="slidenum">
              <a:rPr lang="en-US" smtClean="0"/>
              <a:t>‹#›</a:t>
            </a:fld>
            <a:endParaRPr lang="en-US"/>
          </a:p>
        </p:txBody>
      </p:sp>
    </p:spTree>
    <p:extLst>
      <p:ext uri="{BB962C8B-B14F-4D97-AF65-F5344CB8AC3E}">
        <p14:creationId xmlns:p14="http://schemas.microsoft.com/office/powerpoint/2010/main" val="3851118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3CD554-64D4-4D0E-A383-4CEC719EFACF}" type="datetimeFigureOut">
              <a:rPr lang="en-US" smtClean="0"/>
              <a:t>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401C6C-9AEB-4DB5-828F-88D2245469FA}" type="slidenum">
              <a:rPr lang="en-US" smtClean="0"/>
              <a:t>‹#›</a:t>
            </a:fld>
            <a:endParaRPr lang="en-US"/>
          </a:p>
        </p:txBody>
      </p:sp>
    </p:spTree>
    <p:extLst>
      <p:ext uri="{BB962C8B-B14F-4D97-AF65-F5344CB8AC3E}">
        <p14:creationId xmlns:p14="http://schemas.microsoft.com/office/powerpoint/2010/main" val="3323764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3CD554-64D4-4D0E-A383-4CEC719EFACF}" type="datetimeFigureOut">
              <a:rPr lang="en-US" smtClean="0"/>
              <a:t>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401C6C-9AEB-4DB5-828F-88D2245469FA}" type="slidenum">
              <a:rPr lang="en-US" smtClean="0"/>
              <a:t>‹#›</a:t>
            </a:fld>
            <a:endParaRPr lang="en-US"/>
          </a:p>
        </p:txBody>
      </p:sp>
    </p:spTree>
    <p:extLst>
      <p:ext uri="{BB962C8B-B14F-4D97-AF65-F5344CB8AC3E}">
        <p14:creationId xmlns:p14="http://schemas.microsoft.com/office/powerpoint/2010/main" val="2010076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3CD554-64D4-4D0E-A383-4CEC719EFACF}" type="datetimeFigureOut">
              <a:rPr lang="en-US" smtClean="0"/>
              <a:t>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401C6C-9AEB-4DB5-828F-88D2245469FA}" type="slidenum">
              <a:rPr lang="en-US" smtClean="0"/>
              <a:t>‹#›</a:t>
            </a:fld>
            <a:endParaRPr lang="en-US"/>
          </a:p>
        </p:txBody>
      </p:sp>
    </p:spTree>
    <p:extLst>
      <p:ext uri="{BB962C8B-B14F-4D97-AF65-F5344CB8AC3E}">
        <p14:creationId xmlns:p14="http://schemas.microsoft.com/office/powerpoint/2010/main" val="82144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93CD554-64D4-4D0E-A383-4CEC719EFACF}" type="datetimeFigureOut">
              <a:rPr lang="en-US" smtClean="0"/>
              <a:t>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401C6C-9AEB-4DB5-828F-88D2245469FA}" type="slidenum">
              <a:rPr lang="en-US" smtClean="0"/>
              <a:t>‹#›</a:t>
            </a:fld>
            <a:endParaRPr lang="en-US"/>
          </a:p>
        </p:txBody>
      </p:sp>
    </p:spTree>
    <p:extLst>
      <p:ext uri="{BB962C8B-B14F-4D97-AF65-F5344CB8AC3E}">
        <p14:creationId xmlns:p14="http://schemas.microsoft.com/office/powerpoint/2010/main" val="3531834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93CD554-64D4-4D0E-A383-4CEC719EFACF}" type="datetimeFigureOut">
              <a:rPr lang="en-US" smtClean="0"/>
              <a:t>1/23/2021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401C6C-9AEB-4DB5-828F-88D2245469FA}" type="slidenum">
              <a:rPr lang="en-US" smtClean="0"/>
              <a:t>‹#›</a:t>
            </a:fld>
            <a:endParaRPr lang="en-US"/>
          </a:p>
        </p:txBody>
      </p:sp>
    </p:spTree>
    <p:extLst>
      <p:ext uri="{BB962C8B-B14F-4D97-AF65-F5344CB8AC3E}">
        <p14:creationId xmlns:p14="http://schemas.microsoft.com/office/powerpoint/2010/main" val="28111524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93CD554-64D4-4D0E-A383-4CEC719EFACF}" type="datetimeFigureOut">
              <a:rPr lang="en-US" smtClean="0"/>
              <a:t>1/23/2021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401C6C-9AEB-4DB5-828F-88D2245469FA}" type="slidenum">
              <a:rPr lang="en-US" smtClean="0"/>
              <a:t>‹#›</a:t>
            </a:fld>
            <a:endParaRPr lang="en-US"/>
          </a:p>
        </p:txBody>
      </p:sp>
    </p:spTree>
    <p:extLst>
      <p:ext uri="{BB962C8B-B14F-4D97-AF65-F5344CB8AC3E}">
        <p14:creationId xmlns:p14="http://schemas.microsoft.com/office/powerpoint/2010/main" val="3407514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3CD554-64D4-4D0E-A383-4CEC719EFACF}" type="datetimeFigureOut">
              <a:rPr lang="en-US" smtClean="0"/>
              <a:t>1/23/2021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401C6C-9AEB-4DB5-828F-88D2245469FA}" type="slidenum">
              <a:rPr lang="en-US" smtClean="0"/>
              <a:t>‹#›</a:t>
            </a:fld>
            <a:endParaRPr lang="en-US"/>
          </a:p>
        </p:txBody>
      </p:sp>
    </p:spTree>
    <p:extLst>
      <p:ext uri="{BB962C8B-B14F-4D97-AF65-F5344CB8AC3E}">
        <p14:creationId xmlns:p14="http://schemas.microsoft.com/office/powerpoint/2010/main" val="2279609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3CD554-64D4-4D0E-A383-4CEC719EFACF}" type="datetimeFigureOut">
              <a:rPr lang="en-US" smtClean="0"/>
              <a:t>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401C6C-9AEB-4DB5-828F-88D2245469FA}" type="slidenum">
              <a:rPr lang="en-US" smtClean="0"/>
              <a:t>‹#›</a:t>
            </a:fld>
            <a:endParaRPr lang="en-US"/>
          </a:p>
        </p:txBody>
      </p:sp>
    </p:spTree>
    <p:extLst>
      <p:ext uri="{BB962C8B-B14F-4D97-AF65-F5344CB8AC3E}">
        <p14:creationId xmlns:p14="http://schemas.microsoft.com/office/powerpoint/2010/main" val="3017413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3CD554-64D4-4D0E-A383-4CEC719EFACF}" type="datetimeFigureOut">
              <a:rPr lang="en-US" smtClean="0"/>
              <a:t>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401C6C-9AEB-4DB5-828F-88D2245469FA}" type="slidenum">
              <a:rPr lang="en-US" smtClean="0"/>
              <a:t>‹#›</a:t>
            </a:fld>
            <a:endParaRPr lang="en-US"/>
          </a:p>
        </p:txBody>
      </p:sp>
    </p:spTree>
    <p:extLst>
      <p:ext uri="{BB962C8B-B14F-4D97-AF65-F5344CB8AC3E}">
        <p14:creationId xmlns:p14="http://schemas.microsoft.com/office/powerpoint/2010/main" val="372500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3CD554-64D4-4D0E-A383-4CEC719EFACF}" type="datetimeFigureOut">
              <a:rPr lang="en-US" smtClean="0"/>
              <a:t>1/23/2021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401C6C-9AEB-4DB5-828F-88D2245469FA}" type="slidenum">
              <a:rPr lang="en-US" smtClean="0"/>
              <a:t>‹#›</a:t>
            </a:fld>
            <a:endParaRPr lang="en-US"/>
          </a:p>
        </p:txBody>
      </p:sp>
    </p:spTree>
    <p:extLst>
      <p:ext uri="{BB962C8B-B14F-4D97-AF65-F5344CB8AC3E}">
        <p14:creationId xmlns:p14="http://schemas.microsoft.com/office/powerpoint/2010/main" val="19862562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1.wav" /><Relationship Id="rId1" Type="http://schemas.microsoft.com/office/2007/relationships/media" Target="../media/media1.wav" /><Relationship Id="rId4" Type="http://schemas.openxmlformats.org/officeDocument/2006/relationships/image" Target="../media/image1.png" /></Relationships>
</file>

<file path=ppt/slides/_rels/slide11.xml.rels><?xml version="1.0" encoding="UTF-8" standalone="yes"?>
<Relationships xmlns="http://schemas.openxmlformats.org/package/2006/relationships"><Relationship Id="rId3" Type="http://schemas.openxmlformats.org/officeDocument/2006/relationships/audio" Target="../media/media2.wav" /><Relationship Id="rId2" Type="http://schemas.microsoft.com/office/2007/relationships/media" Target="../media/media2.wav" /><Relationship Id="rId1" Type="http://schemas.openxmlformats.org/officeDocument/2006/relationships/tags" Target="../tags/tag6.xml" /><Relationship Id="rId5" Type="http://schemas.openxmlformats.org/officeDocument/2006/relationships/image" Target="../media/image1.png" /><Relationship Id="rId4"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3.wav" /><Relationship Id="rId1" Type="http://schemas.microsoft.com/office/2007/relationships/media" Target="../media/media3.wav" /><Relationship Id="rId4" Type="http://schemas.openxmlformats.org/officeDocument/2006/relationships/image" Target="../media/image1.png" /></Relationships>
</file>

<file path=ppt/slides/_rels/slide13.xml.rels><?xml version="1.0" encoding="UTF-8" standalone="yes"?>
<Relationships xmlns="http://schemas.openxmlformats.org/package/2006/relationships"><Relationship Id="rId3" Type="http://schemas.openxmlformats.org/officeDocument/2006/relationships/audio" Target="../media/media4.wav" /><Relationship Id="rId2" Type="http://schemas.microsoft.com/office/2007/relationships/media" Target="../media/media4.wav" /><Relationship Id="rId1" Type="http://schemas.openxmlformats.org/officeDocument/2006/relationships/tags" Target="../tags/tag7.xml" /><Relationship Id="rId5" Type="http://schemas.openxmlformats.org/officeDocument/2006/relationships/image" Target="../media/image1.png" /><Relationship Id="rId4"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3" Type="http://schemas.openxmlformats.org/officeDocument/2006/relationships/audio" Target="../media/media5.wav" /><Relationship Id="rId2" Type="http://schemas.microsoft.com/office/2007/relationships/media" Target="../media/media5.wav" /><Relationship Id="rId1" Type="http://schemas.openxmlformats.org/officeDocument/2006/relationships/tags" Target="../tags/tag8.xml" /><Relationship Id="rId6" Type="http://schemas.openxmlformats.org/officeDocument/2006/relationships/image" Target="../media/image1.png" /><Relationship Id="rId5" Type="http://schemas.openxmlformats.org/officeDocument/2006/relationships/notesSlide" Target="../notesSlides/notesSlide1.xml" /><Relationship Id="rId4"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6.wma" /><Relationship Id="rId1" Type="http://schemas.microsoft.com/office/2007/relationships/media" Target="../media/media6.wma" /><Relationship Id="rId4" Type="http://schemas.openxmlformats.org/officeDocument/2006/relationships/image" Target="../media/image2.png" /></Relationships>
</file>

<file path=ppt/slides/_rels/slide16.xml.rels><?xml version="1.0" encoding="UTF-8" standalone="yes"?>
<Relationships xmlns="http://schemas.openxmlformats.org/package/2006/relationships"><Relationship Id="rId3" Type="http://schemas.openxmlformats.org/officeDocument/2006/relationships/audio" Target="../media/media7.wma" /><Relationship Id="rId2" Type="http://schemas.microsoft.com/office/2007/relationships/media" Target="../media/media7.wma" /><Relationship Id="rId1" Type="http://schemas.openxmlformats.org/officeDocument/2006/relationships/tags" Target="../tags/tag9.xml" /><Relationship Id="rId5" Type="http://schemas.openxmlformats.org/officeDocument/2006/relationships/image" Target="../media/image2.png" /><Relationship Id="rId4"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8.wma" /><Relationship Id="rId1" Type="http://schemas.microsoft.com/office/2007/relationships/media" Target="../media/media8.wma" /><Relationship Id="rId4" Type="http://schemas.openxmlformats.org/officeDocument/2006/relationships/image" Target="../media/image2.png" /></Relationships>
</file>

<file path=ppt/slides/_rels/slide18.xml.rels><?xml version="1.0" encoding="UTF-8" standalone="yes"?>
<Relationships xmlns="http://schemas.openxmlformats.org/package/2006/relationships"><Relationship Id="rId3" Type="http://schemas.openxmlformats.org/officeDocument/2006/relationships/audio" Target="../media/media9.wma" /><Relationship Id="rId2" Type="http://schemas.microsoft.com/office/2007/relationships/media" Target="../media/media9.wma" /><Relationship Id="rId1" Type="http://schemas.openxmlformats.org/officeDocument/2006/relationships/tags" Target="../tags/tag10.xml" /><Relationship Id="rId5" Type="http://schemas.openxmlformats.org/officeDocument/2006/relationships/image" Target="../media/image2.png" /><Relationship Id="rId4"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10.wma" /><Relationship Id="rId1" Type="http://schemas.microsoft.com/office/2007/relationships/media" Target="../media/media10.wma" /><Relationship Id="rId4" Type="http://schemas.openxmlformats.org/officeDocument/2006/relationships/image" Target="../media/image2.png"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3" Type="http://schemas.openxmlformats.org/officeDocument/2006/relationships/audio" Target="../media/media11.wma" /><Relationship Id="rId2" Type="http://schemas.microsoft.com/office/2007/relationships/media" Target="../media/media11.wma" /><Relationship Id="rId1" Type="http://schemas.openxmlformats.org/officeDocument/2006/relationships/tags" Target="../tags/tag11.xml" /><Relationship Id="rId5" Type="http://schemas.openxmlformats.org/officeDocument/2006/relationships/image" Target="../media/image2.png" /><Relationship Id="rId4"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3" Type="http://schemas.openxmlformats.org/officeDocument/2006/relationships/audio" Target="../media/media12.wma" /><Relationship Id="rId2" Type="http://schemas.microsoft.com/office/2007/relationships/media" Target="../media/media12.wma" /><Relationship Id="rId1" Type="http://schemas.openxmlformats.org/officeDocument/2006/relationships/tags" Target="../tags/tag12.xml" /><Relationship Id="rId6" Type="http://schemas.openxmlformats.org/officeDocument/2006/relationships/image" Target="../media/image2.png" /><Relationship Id="rId5" Type="http://schemas.openxmlformats.org/officeDocument/2006/relationships/notesSlide" Target="../notesSlides/notesSlide2.xml" /><Relationship Id="rId4"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13.wav" /><Relationship Id="rId1" Type="http://schemas.microsoft.com/office/2007/relationships/media" Target="../media/media13.wav" /><Relationship Id="rId4" Type="http://schemas.openxmlformats.org/officeDocument/2006/relationships/image" Target="../media/image1.png" /></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14.wav" /><Relationship Id="rId1" Type="http://schemas.microsoft.com/office/2007/relationships/media" Target="../media/media14.wav" /><Relationship Id="rId4" Type="http://schemas.openxmlformats.org/officeDocument/2006/relationships/image" Target="../media/image1.png" /></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15.wav" /><Relationship Id="rId1" Type="http://schemas.microsoft.com/office/2007/relationships/media" Target="../media/media15.wav" /><Relationship Id="rId4" Type="http://schemas.openxmlformats.org/officeDocument/2006/relationships/image" Target="../media/image1.png" /></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16.wav" /><Relationship Id="rId1" Type="http://schemas.microsoft.com/office/2007/relationships/media" Target="../media/media16.wav" /><Relationship Id="rId4" Type="http://schemas.openxmlformats.org/officeDocument/2006/relationships/image" Target="../media/image1.png" /></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17.wav" /><Relationship Id="rId1" Type="http://schemas.microsoft.com/office/2007/relationships/media" Target="../media/media17.wav" /><Relationship Id="rId4" Type="http://schemas.openxmlformats.org/officeDocument/2006/relationships/image" Target="../media/image1.png" /></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 /><Relationship Id="rId1" Type="http://schemas.openxmlformats.org/officeDocument/2006/relationships/tags" Target="../tags/tag1.xml" /></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 /><Relationship Id="rId1" Type="http://schemas.openxmlformats.org/officeDocument/2006/relationships/tags" Target="../tags/tag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 /><Relationship Id="rId1" Type="http://schemas.openxmlformats.org/officeDocument/2006/relationships/tags" Target="../tags/tag3.xml" /></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 /><Relationship Id="rId1" Type="http://schemas.openxmlformats.org/officeDocument/2006/relationships/tags" Target="../tags/tag4.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 /><Relationship Id="rId1" Type="http://schemas.openxmlformats.org/officeDocument/2006/relationships/tags" Target="../tags/tag5.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91236" y="2117445"/>
            <a:ext cx="9144000" cy="2387600"/>
          </a:xfrm>
        </p:spPr>
        <p:txBody>
          <a:bodyPr>
            <a:normAutofit/>
          </a:bodyPr>
          <a:lstStyle/>
          <a:p>
            <a:pPr>
              <a:lnSpc>
                <a:spcPct val="100000"/>
              </a:lnSpc>
            </a:pPr>
            <a:r>
              <a:rPr lang="en-US" b="1" dirty="0">
                <a:ln w="22225">
                  <a:solidFill>
                    <a:schemeClr val="accent2">
                      <a:lumMod val="50000"/>
                    </a:schemeClr>
                  </a:solidFill>
                  <a:prstDash val="solid"/>
                </a:ln>
                <a:solidFill>
                  <a:schemeClr val="accent2">
                    <a:lumMod val="40000"/>
                    <a:lumOff val="60000"/>
                  </a:schemeClr>
                </a:solidFill>
              </a:rPr>
              <a:t>Server-Side JAVA</a:t>
            </a:r>
            <a:br>
              <a:rPr lang="en-US" b="1" dirty="0">
                <a:ln w="22225">
                  <a:solidFill>
                    <a:schemeClr val="accent2">
                      <a:lumMod val="50000"/>
                    </a:schemeClr>
                  </a:solidFill>
                  <a:prstDash val="solid"/>
                </a:ln>
                <a:solidFill>
                  <a:schemeClr val="accent2">
                    <a:lumMod val="40000"/>
                    <a:lumOff val="60000"/>
                  </a:schemeClr>
                </a:solidFill>
              </a:rPr>
            </a:br>
            <a:endParaRPr lang="en-US" sz="2700" b="1" dirty="0">
              <a:ln w="22225">
                <a:solidFill>
                  <a:schemeClr val="accent2">
                    <a:lumMod val="50000"/>
                  </a:schemeClr>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4044860075"/>
      </p:ext>
    </p:extLst>
  </p:cSld>
  <p:clrMapOvr>
    <a:masterClrMapping/>
  </p:clrMapOvr>
  <mc:AlternateContent xmlns:mc="http://schemas.openxmlformats.org/markup-compatibility/2006" xmlns:p14="http://schemas.microsoft.com/office/powerpoint/2010/main">
    <mc:Choice Requires="p14">
      <p:transition spd="slow" p14:dur="2000" advTm="184795"/>
    </mc:Choice>
    <mc:Fallback xmlns="">
      <p:transition spd="slow" advTm="184795"/>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7582" y="407005"/>
            <a:ext cx="3411831" cy="461665"/>
          </a:xfrm>
          <a:prstGeom prst="rect">
            <a:avLst/>
          </a:prstGeom>
        </p:spPr>
        <p:txBody>
          <a:bodyPr wrap="none">
            <a:spAutoFit/>
          </a:bodyPr>
          <a:lstStyle/>
          <a:p>
            <a:r>
              <a:rPr lang="en-US" sz="2400" b="1">
                <a:solidFill>
                  <a:srgbClr val="C00000"/>
                </a:solidFill>
              </a:rPr>
              <a:t>Handling Multiple Clients</a:t>
            </a:r>
            <a:endParaRPr lang="en-US" sz="2400" b="1" dirty="0">
              <a:solidFill>
                <a:srgbClr val="C00000"/>
              </a:solidFill>
            </a:endParaRPr>
          </a:p>
        </p:txBody>
      </p:sp>
      <p:sp>
        <p:nvSpPr>
          <p:cNvPr id="3" name="Rectangle 2"/>
          <p:cNvSpPr/>
          <p:nvPr/>
        </p:nvSpPr>
        <p:spPr>
          <a:xfrm>
            <a:off x="417581" y="978531"/>
            <a:ext cx="11254465" cy="3970318"/>
          </a:xfrm>
          <a:prstGeom prst="rect">
            <a:avLst/>
          </a:prstGeom>
        </p:spPr>
        <p:txBody>
          <a:bodyPr wrap="square">
            <a:spAutoFit/>
          </a:bodyPr>
          <a:lstStyle/>
          <a:p>
            <a:r>
              <a:rPr lang="en-US" b="1" dirty="0"/>
              <a:t>Problem</a:t>
            </a:r>
          </a:p>
          <a:p>
            <a:r>
              <a:rPr lang="en-US" dirty="0"/>
              <a:t>Your server needs to handle multiple clients.</a:t>
            </a:r>
          </a:p>
          <a:p>
            <a:endParaRPr lang="en-US" dirty="0"/>
          </a:p>
          <a:p>
            <a:r>
              <a:rPr lang="en-US" b="1" dirty="0"/>
              <a:t>Solution</a:t>
            </a:r>
          </a:p>
          <a:p>
            <a:r>
              <a:rPr lang="en-US" dirty="0"/>
              <a:t>Use a thread for each.</a:t>
            </a:r>
          </a:p>
          <a:p>
            <a:endParaRPr lang="en-US" dirty="0"/>
          </a:p>
          <a:p>
            <a:r>
              <a:rPr lang="en-US" b="1" dirty="0"/>
              <a:t>Discussion</a:t>
            </a:r>
          </a:p>
          <a:p>
            <a:pPr marL="285750" indent="-285750" algn="just">
              <a:buFont typeface="Arial" panose="020B0604020202020204" pitchFamily="34" charset="0"/>
              <a:buChar char="•"/>
            </a:pPr>
            <a:r>
              <a:rPr lang="en-US" dirty="0"/>
              <a:t>Java uses the general-purpose Thread mechanism.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Each time the code accepts a new connection from the ServerSocket, it immediately constructs and starts a new thread object to process that client.</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 We want our architecture to support multiple clients at the same time. For this reason, we must use threads on server side so that whenever a client request comes, a separate thread can be assigned for handling each request.</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18149143"/>
      </p:ext>
    </p:extLst>
  </p:cSld>
  <p:clrMapOvr>
    <a:masterClrMapping/>
  </p:clrMapOvr>
  <mc:AlternateContent xmlns:mc="http://schemas.openxmlformats.org/markup-compatibility/2006" xmlns:p14="http://schemas.microsoft.com/office/powerpoint/2010/main">
    <mc:Choice Requires="p14">
      <p:transition spd="slow" p14:dur="2000" advTm="146881"/>
    </mc:Choice>
    <mc:Fallback xmlns="">
      <p:transition spd="slow" advTm="1468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4965" y="945134"/>
            <a:ext cx="10358437" cy="1200329"/>
          </a:xfrm>
          <a:prstGeom prst="rect">
            <a:avLst/>
          </a:prstGeom>
        </p:spPr>
        <p:txBody>
          <a:bodyPr wrap="square">
            <a:spAutoFit/>
          </a:bodyPr>
          <a:lstStyle/>
          <a:p>
            <a:pPr algn="just"/>
            <a:r>
              <a:rPr lang="en-US" dirty="0"/>
              <a:t>Multithreading refers to two or more tasks executing concurrently within a single program. A thread is an independent path of execution within a program. Many threads can run concurrently within a program. Every thread in Java is created and controlled by the </a:t>
            </a:r>
            <a:r>
              <a:rPr lang="en-US" dirty="0" err="1"/>
              <a:t>java.lang.Thread</a:t>
            </a:r>
            <a:r>
              <a:rPr lang="en-US" dirty="0"/>
              <a:t> class.</a:t>
            </a:r>
          </a:p>
          <a:p>
            <a:pPr algn="just"/>
            <a:endParaRPr lang="en-US" dirty="0"/>
          </a:p>
        </p:txBody>
      </p:sp>
      <p:sp>
        <p:nvSpPr>
          <p:cNvPr id="9" name="Rectangle 8"/>
          <p:cNvSpPr/>
          <p:nvPr/>
        </p:nvSpPr>
        <p:spPr>
          <a:xfrm>
            <a:off x="562960" y="2145463"/>
            <a:ext cx="10002445" cy="923330"/>
          </a:xfrm>
          <a:prstGeom prst="rect">
            <a:avLst/>
          </a:prstGeom>
        </p:spPr>
        <p:txBody>
          <a:bodyPr wrap="square">
            <a:spAutoFit/>
          </a:bodyPr>
          <a:lstStyle/>
          <a:p>
            <a:r>
              <a:rPr lang="en-US" dirty="0"/>
              <a:t>There are two ways to create thread in java;</a:t>
            </a:r>
          </a:p>
          <a:p>
            <a:pPr marL="285750" indent="-285750">
              <a:buFont typeface="Arial" panose="020B0604020202020204" pitchFamily="34" charset="0"/>
              <a:buChar char="•"/>
            </a:pPr>
            <a:r>
              <a:rPr lang="en-US" dirty="0"/>
              <a:t>Implement the Runnable interface (</a:t>
            </a:r>
            <a:r>
              <a:rPr lang="en-US" dirty="0" err="1"/>
              <a:t>java.lang.Runnable</a:t>
            </a:r>
            <a:r>
              <a:rPr lang="en-US" dirty="0"/>
              <a:t>)</a:t>
            </a:r>
          </a:p>
          <a:p>
            <a:pPr marL="285750" indent="-285750">
              <a:buFont typeface="Arial" panose="020B0604020202020204" pitchFamily="34" charset="0"/>
              <a:buChar char="•"/>
            </a:pPr>
            <a:r>
              <a:rPr lang="en-US" dirty="0"/>
              <a:t>By Extending the Thread class (</a:t>
            </a:r>
            <a:r>
              <a:rPr lang="en-US" dirty="0" err="1"/>
              <a:t>java.lang.Thread</a:t>
            </a:r>
            <a:r>
              <a:rPr lang="en-US" dirty="0"/>
              <a:t>)</a:t>
            </a:r>
          </a:p>
        </p:txBody>
      </p:sp>
      <p:sp>
        <p:nvSpPr>
          <p:cNvPr id="10" name="Rectangle 9"/>
          <p:cNvSpPr/>
          <p:nvPr/>
        </p:nvSpPr>
        <p:spPr>
          <a:xfrm>
            <a:off x="562960" y="3345792"/>
            <a:ext cx="11515725" cy="2585323"/>
          </a:xfrm>
          <a:prstGeom prst="rect">
            <a:avLst/>
          </a:prstGeom>
        </p:spPr>
        <p:txBody>
          <a:bodyPr wrap="square">
            <a:spAutoFit/>
          </a:bodyPr>
          <a:lstStyle/>
          <a:p>
            <a:r>
              <a:rPr lang="en-US" b="1" dirty="0"/>
              <a:t>Create a Thread by Extending a Thread Class</a:t>
            </a:r>
          </a:p>
          <a:p>
            <a:pPr algn="just"/>
            <a:r>
              <a:rPr lang="en-US" dirty="0"/>
              <a:t>The second way to create a thread is to create a new class that extends Thread class using the following two simple steps. This approach provides more flexibility in handling multiple threads created using available methods in Thread class.</a:t>
            </a:r>
          </a:p>
          <a:p>
            <a:r>
              <a:rPr lang="en-US" b="1" dirty="0"/>
              <a:t>Step 1</a:t>
            </a:r>
          </a:p>
          <a:p>
            <a:pPr algn="just"/>
            <a:r>
              <a:rPr lang="en-US" dirty="0"/>
              <a:t>You will need to override run( ) method available in Thread class. This method provides an entry point for the thread and you will put your complete business logic inside this method. </a:t>
            </a:r>
          </a:p>
          <a:p>
            <a:r>
              <a:rPr lang="en-US" b="1" dirty="0"/>
              <a:t>Step 2</a:t>
            </a:r>
          </a:p>
          <a:p>
            <a:r>
              <a:rPr lang="en-US" dirty="0"/>
              <a:t>Once Thread object is created, you can start it by calling start() method, which executes a call to run( ) method.</a:t>
            </a:r>
          </a:p>
          <a:p>
            <a:pPr algn="just"/>
            <a:endParaRPr lang="en-US" b="0" i="0" dirty="0">
              <a:solidFill>
                <a:srgbClr val="000000"/>
              </a:solidFill>
              <a:effectLst/>
              <a:latin typeface="Arial" panose="020B0604020202020204" pitchFamily="34" charset="0"/>
            </a:endParaRPr>
          </a:p>
        </p:txBody>
      </p:sp>
      <p:sp>
        <p:nvSpPr>
          <p:cNvPr id="6" name="Rectangle 5"/>
          <p:cNvSpPr/>
          <p:nvPr/>
        </p:nvSpPr>
        <p:spPr>
          <a:xfrm>
            <a:off x="384967" y="375885"/>
            <a:ext cx="4890249" cy="461665"/>
          </a:xfrm>
          <a:prstGeom prst="rect">
            <a:avLst/>
          </a:prstGeom>
        </p:spPr>
        <p:txBody>
          <a:bodyPr wrap="none">
            <a:spAutoFit/>
          </a:bodyPr>
          <a:lstStyle/>
          <a:p>
            <a:r>
              <a:rPr lang="en-US" sz="2400" b="1" dirty="0">
                <a:solidFill>
                  <a:srgbClr val="C00000"/>
                </a:solidFill>
              </a:rPr>
              <a:t>Handling Multiple Clients(continue..)</a:t>
            </a:r>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116391010"/>
      </p:ext>
    </p:extLst>
  </p:cSld>
  <p:clrMapOvr>
    <a:masterClrMapping/>
  </p:clrMapOvr>
  <mc:AlternateContent xmlns:mc="http://schemas.openxmlformats.org/markup-compatibility/2006" xmlns:p14="http://schemas.microsoft.com/office/powerpoint/2010/main">
    <mc:Choice Requires="p14">
      <p:transition spd="slow" p14:dur="2000" advTm="116985"/>
    </mc:Choice>
    <mc:Fallback xmlns="">
      <p:transition spd="slow" advTm="1169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9">
                                            <p:txEl>
                                              <p:pRg st="1" end="1"/>
                                            </p:txEl>
                                          </p:spTgt>
                                        </p:tgtEl>
                                        <p:attrNameLst>
                                          <p:attrName>style.visibility</p:attrName>
                                        </p:attrNameLst>
                                      </p:cBhvr>
                                      <p:to>
                                        <p:strVal val="visible"/>
                                      </p:to>
                                    </p:set>
                                    <p:animEffect transition="in" filter="barn(inVertical)">
                                      <p:cBhvr>
                                        <p:cTn id="16" dur="500"/>
                                        <p:tgtEl>
                                          <p:spTgt spid="9">
                                            <p:txEl>
                                              <p:pRg st="1" end="1"/>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animEffect transition="in" filter="barn(inVertical)">
                                      <p:cBhvr>
                                        <p:cTn id="19" dur="500"/>
                                        <p:tgtEl>
                                          <p:spTgt spid="9">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Effect transition="in" filter="wipe(down)">
                                      <p:cBhvr>
                                        <p:cTn id="24" dur="500"/>
                                        <p:tgtEl>
                                          <p:spTgt spid="10">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0">
                                            <p:txEl>
                                              <p:pRg st="5" end="5"/>
                                            </p:txEl>
                                          </p:spTgt>
                                        </p:tgtEl>
                                        <p:attrNameLst>
                                          <p:attrName>style.visibility</p:attrName>
                                        </p:attrNameLst>
                                      </p:cBhvr>
                                      <p:to>
                                        <p:strVal val="visible"/>
                                      </p:to>
                                    </p:set>
                                    <p:animEffect transition="in" filter="wipe(down)">
                                      <p:cBhvr>
                                        <p:cTn id="29" dur="500"/>
                                        <p:tgtEl>
                                          <p:spTgt spid="1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3"/>
                </p:tgtEl>
              </p:cMediaNode>
            </p:audio>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56380" y="1108009"/>
            <a:ext cx="11302207" cy="2585323"/>
          </a:xfrm>
          <a:prstGeom prst="rect">
            <a:avLst/>
          </a:prstGeom>
        </p:spPr>
        <p:txBody>
          <a:bodyPr wrap="square">
            <a:spAutoFit/>
          </a:bodyPr>
          <a:lstStyle/>
          <a:p>
            <a:pPr algn="ctr" fontAlgn="base"/>
            <a:r>
              <a:rPr lang="en-US" b="1" i="0" dirty="0">
                <a:effectLst/>
              </a:rPr>
              <a:t>How these programs works together?</a:t>
            </a:r>
          </a:p>
          <a:p>
            <a:pPr algn="ctr" fontAlgn="base"/>
            <a:endParaRPr lang="en-US" b="0" i="0" dirty="0">
              <a:effectLst/>
            </a:endParaRPr>
          </a:p>
          <a:p>
            <a:pPr marL="342900" indent="-342900" algn="just" fontAlgn="base">
              <a:buFont typeface="+mj-lt"/>
              <a:buAutoNum type="arabicPeriod"/>
            </a:pPr>
            <a:r>
              <a:rPr lang="en-US" b="0" i="0" dirty="0">
                <a:effectLst/>
              </a:rPr>
              <a:t>When a client, say client1 sends a request to connect to server, the server assigns a new thread to handle this request. The newly assigned thread is given the access to streams for communicating with the client.</a:t>
            </a:r>
          </a:p>
          <a:p>
            <a:pPr marL="342900" indent="-342900" algn="just" fontAlgn="base">
              <a:buFont typeface="+mj-lt"/>
              <a:buAutoNum type="arabicPeriod"/>
            </a:pPr>
            <a:endParaRPr lang="en-US" b="0" i="0" dirty="0">
              <a:effectLst/>
            </a:endParaRPr>
          </a:p>
          <a:p>
            <a:pPr marL="342900" indent="-342900" algn="just" fontAlgn="base">
              <a:buFont typeface="+mj-lt"/>
              <a:buAutoNum type="arabicPeriod"/>
            </a:pPr>
            <a:r>
              <a:rPr lang="en-US" b="0" i="0" dirty="0">
                <a:effectLst/>
              </a:rPr>
              <a:t>After assigning the new thread, the server via its while loop, again comes into accepting state.</a:t>
            </a:r>
          </a:p>
          <a:p>
            <a:pPr marL="342900" indent="-342900" algn="just" fontAlgn="base">
              <a:buFont typeface="+mj-lt"/>
              <a:buAutoNum type="arabicPeriod"/>
            </a:pPr>
            <a:endParaRPr lang="en-US" b="0" i="0" dirty="0">
              <a:effectLst/>
            </a:endParaRPr>
          </a:p>
          <a:p>
            <a:pPr marL="342900" indent="-342900" algn="just" fontAlgn="base">
              <a:buFont typeface="+mj-lt"/>
              <a:buAutoNum type="arabicPeriod"/>
            </a:pPr>
            <a:r>
              <a:rPr lang="en-US" b="0" i="0" dirty="0">
                <a:effectLst/>
              </a:rPr>
              <a:t>When a second request comes while first is still in process, the server accepts this requests and again assigns a new thread for processing it. In this way, multiple requests can be handled even when some requests are in process.</a:t>
            </a:r>
          </a:p>
        </p:txBody>
      </p:sp>
      <p:sp>
        <p:nvSpPr>
          <p:cNvPr id="3" name="Rectangle 2"/>
          <p:cNvSpPr/>
          <p:nvPr/>
        </p:nvSpPr>
        <p:spPr>
          <a:xfrm>
            <a:off x="384967" y="375885"/>
            <a:ext cx="4890249" cy="461665"/>
          </a:xfrm>
          <a:prstGeom prst="rect">
            <a:avLst/>
          </a:prstGeom>
        </p:spPr>
        <p:txBody>
          <a:bodyPr wrap="none">
            <a:spAutoFit/>
          </a:bodyPr>
          <a:lstStyle/>
          <a:p>
            <a:r>
              <a:rPr lang="en-US" sz="2400" b="1" dirty="0">
                <a:solidFill>
                  <a:srgbClr val="C00000"/>
                </a:solidFill>
              </a:rPr>
              <a:t>Handling Multiple Clients(continue..)</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91761684"/>
      </p:ext>
    </p:extLst>
  </p:cSld>
  <p:clrMapOvr>
    <a:masterClrMapping/>
  </p:clrMapOvr>
  <mc:AlternateContent xmlns:mc="http://schemas.openxmlformats.org/markup-compatibility/2006" xmlns:p14="http://schemas.microsoft.com/office/powerpoint/2010/main">
    <mc:Choice Requires="p14">
      <p:transition spd="slow" p14:dur="2000" advTm="58694"/>
    </mc:Choice>
    <mc:Fallback xmlns="">
      <p:transition spd="slow" advTm="586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61975" y="363528"/>
            <a:ext cx="6096000" cy="6186309"/>
          </a:xfrm>
          <a:prstGeom prst="rect">
            <a:avLst/>
          </a:prstGeom>
        </p:spPr>
        <p:txBody>
          <a:bodyPr>
            <a:spAutoFit/>
          </a:bodyPr>
          <a:lstStyle/>
          <a:p>
            <a:r>
              <a:rPr lang="en-US" b="1" i="0" u="none" strike="noStrike" baseline="0" dirty="0">
                <a:solidFill>
                  <a:srgbClr val="00669A"/>
                </a:solidFill>
              </a:rPr>
              <a:t>public class </a:t>
            </a:r>
            <a:r>
              <a:rPr lang="en-US" b="1" i="0" u="none" strike="noStrike" baseline="0" dirty="0">
                <a:solidFill>
                  <a:srgbClr val="00AB89"/>
                </a:solidFill>
              </a:rPr>
              <a:t>EchoServerThreaded2 </a:t>
            </a:r>
            <a:r>
              <a:rPr lang="en-US" b="0" i="0" u="none" strike="noStrike" baseline="0" dirty="0">
                <a:solidFill>
                  <a:srgbClr val="555555"/>
                </a:solidFill>
              </a:rPr>
              <a:t>{</a:t>
            </a:r>
          </a:p>
          <a:p>
            <a:r>
              <a:rPr lang="en-US" b="1" i="0" u="none" strike="noStrike" baseline="0" dirty="0">
                <a:solidFill>
                  <a:srgbClr val="00669A"/>
                </a:solidFill>
              </a:rPr>
              <a:t>public static final </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a:solidFill>
                  <a:srgbClr val="000089"/>
                </a:solidFill>
              </a:rPr>
              <a:t>ECHOPORT </a:t>
            </a:r>
            <a:r>
              <a:rPr lang="en-US" b="0" i="0" u="none" strike="noStrike" baseline="0" dirty="0">
                <a:solidFill>
                  <a:srgbClr val="555555"/>
                </a:solidFill>
              </a:rPr>
              <a:t>= </a:t>
            </a:r>
            <a:r>
              <a:rPr lang="en-US" b="0" i="0" u="none" strike="noStrike" baseline="0" dirty="0">
                <a:solidFill>
                  <a:srgbClr val="FF6600"/>
                </a:solidFill>
              </a:rPr>
              <a:t>7</a:t>
            </a:r>
            <a:r>
              <a:rPr lang="en-US" b="0" i="0" u="none" strike="noStrike" baseline="0" dirty="0">
                <a:solidFill>
                  <a:srgbClr val="555555"/>
                </a:solidFill>
              </a:rPr>
              <a:t>;</a:t>
            </a:r>
          </a:p>
          <a:p>
            <a:r>
              <a:rPr lang="en-US" b="1" i="0" u="none" strike="noStrike" baseline="0" dirty="0">
                <a:solidFill>
                  <a:srgbClr val="00669A"/>
                </a:solidFill>
              </a:rPr>
              <a:t>public static final </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a:solidFill>
                  <a:srgbClr val="000089"/>
                </a:solidFill>
              </a:rPr>
              <a:t>NUM_THREADS </a:t>
            </a:r>
            <a:r>
              <a:rPr lang="en-US" b="0" i="0" u="none" strike="noStrike" baseline="0" dirty="0">
                <a:solidFill>
                  <a:srgbClr val="555555"/>
                </a:solidFill>
              </a:rPr>
              <a:t>= </a:t>
            </a:r>
            <a:r>
              <a:rPr lang="en-US" b="0" i="0" u="none" strike="noStrike" baseline="0" dirty="0">
                <a:solidFill>
                  <a:srgbClr val="FF6600"/>
                </a:solidFill>
              </a:rPr>
              <a:t>4</a:t>
            </a:r>
            <a:r>
              <a:rPr lang="en-US" b="0" i="0" u="none" strike="noStrike" baseline="0" dirty="0">
                <a:solidFill>
                  <a:srgbClr val="555555"/>
                </a:solidFill>
              </a:rPr>
              <a:t>;</a:t>
            </a:r>
          </a:p>
          <a:p>
            <a:r>
              <a:rPr lang="en-US" b="0" i="1" u="none" strike="noStrike" baseline="0" dirty="0">
                <a:solidFill>
                  <a:srgbClr val="35586C"/>
                </a:solidFill>
              </a:rPr>
              <a:t>/** Main method, to start the servers. */</a:t>
            </a:r>
          </a:p>
          <a:p>
            <a:r>
              <a:rPr lang="en-US" b="1" i="0" u="none" strike="noStrike" baseline="0" dirty="0">
                <a:solidFill>
                  <a:srgbClr val="00669A"/>
                </a:solidFill>
              </a:rPr>
              <a:t>public static </a:t>
            </a:r>
            <a:r>
              <a:rPr lang="en-US" b="1" i="0" u="none" strike="noStrike" baseline="0" dirty="0">
                <a:solidFill>
                  <a:srgbClr val="007789"/>
                </a:solidFill>
              </a:rPr>
              <a:t>void </a:t>
            </a:r>
            <a:r>
              <a:rPr lang="en-US" b="0" i="0" u="none" strike="noStrike" baseline="0" dirty="0">
                <a:solidFill>
                  <a:srgbClr val="CD00FF"/>
                </a:solidFill>
              </a:rPr>
              <a:t>main</a:t>
            </a:r>
            <a:r>
              <a:rPr lang="en-US" b="0" i="0" u="none" strike="noStrike" baseline="0" dirty="0">
                <a:solidFill>
                  <a:srgbClr val="555555"/>
                </a:solidFill>
              </a:rPr>
              <a:t>(</a:t>
            </a:r>
            <a:r>
              <a:rPr lang="en-US" b="0" i="0" u="none" strike="noStrike" baseline="0" dirty="0">
                <a:solidFill>
                  <a:srgbClr val="000089"/>
                </a:solidFill>
              </a:rPr>
              <a:t>String</a:t>
            </a:r>
            <a:r>
              <a:rPr lang="en-US" b="0" i="0" u="none" strike="noStrike" baseline="0" dirty="0">
                <a:solidFill>
                  <a:srgbClr val="555555"/>
                </a:solidFill>
              </a:rPr>
              <a:t>[] </a:t>
            </a:r>
            <a:r>
              <a:rPr lang="en-US" b="0" i="0" u="none" strike="noStrike" baseline="0" dirty="0" err="1">
                <a:solidFill>
                  <a:srgbClr val="000089"/>
                </a:solidFill>
              </a:rPr>
              <a:t>av</a:t>
            </a:r>
            <a:r>
              <a:rPr lang="en-US" b="0" i="0" u="none" strike="noStrike" baseline="0" dirty="0">
                <a:solidFill>
                  <a:srgbClr val="555555"/>
                </a:solidFill>
              </a:rPr>
              <a:t>) {</a:t>
            </a:r>
          </a:p>
          <a:p>
            <a:r>
              <a:rPr lang="en-US" b="1" i="0" u="none" strike="noStrike" baseline="0" dirty="0">
                <a:solidFill>
                  <a:srgbClr val="00669A"/>
                </a:solidFill>
              </a:rPr>
              <a:t>new </a:t>
            </a:r>
            <a:r>
              <a:rPr lang="en-US" b="0" i="0" u="none" strike="noStrike" baseline="0" dirty="0">
                <a:solidFill>
                  <a:srgbClr val="CD00FF"/>
                </a:solidFill>
              </a:rPr>
              <a:t>EchoServerThreaded2</a:t>
            </a:r>
            <a:r>
              <a:rPr lang="en-US" b="0" i="0" u="none" strike="noStrike" baseline="0" dirty="0">
                <a:solidFill>
                  <a:srgbClr val="555555"/>
                </a:solidFill>
              </a:rPr>
              <a:t>(</a:t>
            </a:r>
            <a:r>
              <a:rPr lang="en-US" b="0" i="0" u="none" strike="noStrike" baseline="0" dirty="0">
                <a:solidFill>
                  <a:srgbClr val="000089"/>
                </a:solidFill>
              </a:rPr>
              <a:t>ECHOPORT</a:t>
            </a:r>
            <a:r>
              <a:rPr lang="en-US" b="0" i="0" u="none" strike="noStrike" baseline="0" dirty="0">
                <a:solidFill>
                  <a:srgbClr val="555555"/>
                </a:solidFill>
              </a:rPr>
              <a:t>, </a:t>
            </a:r>
            <a:r>
              <a:rPr lang="en-US" b="0" i="0" u="none" strike="noStrike" baseline="0" dirty="0">
                <a:solidFill>
                  <a:srgbClr val="000089"/>
                </a:solidFill>
              </a:rPr>
              <a:t>NUM_THREADS</a:t>
            </a:r>
            <a:r>
              <a:rPr lang="en-US" b="0" i="0" u="none" strike="noStrike" baseline="0" dirty="0">
                <a:solidFill>
                  <a:srgbClr val="555555"/>
                </a:solidFill>
              </a:rPr>
              <a:t>);</a:t>
            </a:r>
          </a:p>
          <a:p>
            <a:r>
              <a:rPr lang="en-US" b="0" i="0" u="none" strike="noStrike" baseline="0" dirty="0">
                <a:solidFill>
                  <a:srgbClr val="555555"/>
                </a:solidFill>
              </a:rPr>
              <a:t>}</a:t>
            </a:r>
          </a:p>
          <a:p>
            <a:r>
              <a:rPr lang="en-US" b="0" i="1" u="none" strike="noStrike" baseline="0" dirty="0">
                <a:solidFill>
                  <a:srgbClr val="35586C"/>
                </a:solidFill>
              </a:rPr>
              <a:t>/** Constructor */</a:t>
            </a:r>
          </a:p>
          <a:p>
            <a:r>
              <a:rPr lang="en-US" b="1" i="0" u="none" strike="noStrike" baseline="0" dirty="0">
                <a:solidFill>
                  <a:srgbClr val="00669A"/>
                </a:solidFill>
              </a:rPr>
              <a:t>public </a:t>
            </a:r>
            <a:r>
              <a:rPr lang="en-US" b="0" i="0" u="none" strike="noStrike" baseline="0" dirty="0">
                <a:solidFill>
                  <a:srgbClr val="CD00FF"/>
                </a:solidFill>
              </a:rPr>
              <a:t>EchoServerThreaded2</a:t>
            </a:r>
            <a:r>
              <a:rPr lang="en-US" b="0" i="0" u="none" strike="noStrike" baseline="0" dirty="0">
                <a:solidFill>
                  <a:srgbClr val="555555"/>
                </a:solidFill>
              </a:rPr>
              <a:t>(</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a:solidFill>
                  <a:srgbClr val="000089"/>
                </a:solidFill>
              </a:rPr>
              <a:t>port</a:t>
            </a:r>
            <a:r>
              <a:rPr lang="en-US" b="0" i="0" u="none" strike="noStrike" baseline="0" dirty="0">
                <a:solidFill>
                  <a:srgbClr val="555555"/>
                </a:solidFill>
              </a:rPr>
              <a:t>, </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err="1">
                <a:solidFill>
                  <a:srgbClr val="000089"/>
                </a:solidFill>
              </a:rPr>
              <a:t>numThreads</a:t>
            </a:r>
            <a:r>
              <a:rPr lang="en-US" b="0" i="0" u="none" strike="noStrike" baseline="0" dirty="0">
                <a:solidFill>
                  <a:srgbClr val="555555"/>
                </a:solidFill>
              </a:rPr>
              <a:t>) {</a:t>
            </a:r>
          </a:p>
          <a:p>
            <a:r>
              <a:rPr lang="en-US" b="0" i="0" u="none" strike="noStrike" baseline="0" dirty="0" err="1">
                <a:solidFill>
                  <a:srgbClr val="000089"/>
                </a:solidFill>
              </a:rPr>
              <a:t>ServerSocket</a:t>
            </a:r>
            <a:r>
              <a:rPr lang="en-US" b="0" i="0" u="none" strike="noStrike" baseline="0" dirty="0">
                <a:solidFill>
                  <a:srgbClr val="000089"/>
                </a:solidFill>
              </a:rPr>
              <a:t> </a:t>
            </a:r>
            <a:r>
              <a:rPr lang="en-US" b="0" i="0" u="none" strike="noStrike" baseline="0" dirty="0" err="1">
                <a:solidFill>
                  <a:srgbClr val="000089"/>
                </a:solidFill>
              </a:rPr>
              <a:t>servSock</a:t>
            </a:r>
            <a:r>
              <a:rPr lang="en-US" b="0" i="0" u="none" strike="noStrike" baseline="0" dirty="0">
                <a:solidFill>
                  <a:srgbClr val="555555"/>
                </a:solidFill>
              </a:rPr>
              <a:t>;</a:t>
            </a:r>
          </a:p>
          <a:p>
            <a:r>
              <a:rPr lang="en-US" b="1" i="0" u="none" strike="noStrike" baseline="0" dirty="0">
                <a:solidFill>
                  <a:srgbClr val="00669A"/>
                </a:solidFill>
              </a:rPr>
              <a:t>try </a:t>
            </a:r>
            <a:r>
              <a:rPr lang="en-US" b="0" i="0" u="none" strike="noStrike" baseline="0" dirty="0">
                <a:solidFill>
                  <a:srgbClr val="555555"/>
                </a:solidFill>
              </a:rPr>
              <a:t>{</a:t>
            </a:r>
          </a:p>
          <a:p>
            <a:r>
              <a:rPr lang="en-US" b="0" i="0" u="none" strike="noStrike" baseline="0" dirty="0" err="1">
                <a:solidFill>
                  <a:srgbClr val="000089"/>
                </a:solidFill>
              </a:rPr>
              <a:t>servSock</a:t>
            </a:r>
            <a:r>
              <a:rPr lang="en-US" b="0" i="0" u="none" strike="noStrike" baseline="0" dirty="0">
                <a:solidFill>
                  <a:srgbClr val="000089"/>
                </a:solidFill>
              </a:rPr>
              <a:t> </a:t>
            </a:r>
            <a:r>
              <a:rPr lang="en-US" b="0" i="0" u="none" strike="noStrike" baseline="0" dirty="0">
                <a:solidFill>
                  <a:srgbClr val="555555"/>
                </a:solidFill>
              </a:rPr>
              <a:t>= </a:t>
            </a:r>
            <a:r>
              <a:rPr lang="en-US" b="1" i="0" u="none" strike="noStrike" baseline="0" dirty="0">
                <a:solidFill>
                  <a:srgbClr val="00669A"/>
                </a:solidFill>
              </a:rPr>
              <a:t>new </a:t>
            </a:r>
            <a:r>
              <a:rPr lang="en-US" b="0" i="0" u="none" strike="noStrike" baseline="0" dirty="0" err="1">
                <a:solidFill>
                  <a:srgbClr val="000089"/>
                </a:solidFill>
              </a:rPr>
              <a:t>ServerSocket</a:t>
            </a:r>
            <a:r>
              <a:rPr lang="en-US" b="0" i="0" u="none" strike="noStrike" baseline="0" dirty="0">
                <a:solidFill>
                  <a:srgbClr val="555555"/>
                </a:solidFill>
              </a:rPr>
              <a:t>(</a:t>
            </a:r>
            <a:r>
              <a:rPr lang="en-US" b="0" i="0" u="none" strike="noStrike" baseline="0" dirty="0">
                <a:solidFill>
                  <a:srgbClr val="000089"/>
                </a:solidFill>
              </a:rPr>
              <a:t>port</a:t>
            </a:r>
            <a:r>
              <a:rPr lang="en-US" b="0" i="0" u="none" strike="noStrike" baseline="0" dirty="0">
                <a:solidFill>
                  <a:srgbClr val="555555"/>
                </a:solidFill>
              </a:rPr>
              <a:t>);</a:t>
            </a:r>
          </a:p>
          <a:p>
            <a:r>
              <a:rPr lang="en-US" b="0" i="0" u="none" strike="noStrike" baseline="0" dirty="0">
                <a:solidFill>
                  <a:srgbClr val="555555"/>
                </a:solidFill>
              </a:rPr>
              <a:t>} </a:t>
            </a:r>
            <a:r>
              <a:rPr lang="en-US" b="1" i="0" u="none" strike="noStrike" baseline="0" dirty="0">
                <a:solidFill>
                  <a:srgbClr val="00669A"/>
                </a:solidFill>
              </a:rPr>
              <a:t>catch</a:t>
            </a:r>
            <a:r>
              <a:rPr lang="en-US" b="0" i="0" u="none" strike="noStrike" baseline="0" dirty="0">
                <a:solidFill>
                  <a:srgbClr val="555555"/>
                </a:solidFill>
              </a:rPr>
              <a:t>(</a:t>
            </a:r>
            <a:r>
              <a:rPr lang="en-US" b="0" i="0" u="none" strike="noStrike" baseline="0" dirty="0" err="1">
                <a:solidFill>
                  <a:srgbClr val="000089"/>
                </a:solidFill>
              </a:rPr>
              <a:t>IOException</a:t>
            </a:r>
            <a:r>
              <a:rPr lang="en-US" b="0" i="0" u="none" strike="noStrike" baseline="0" dirty="0">
                <a:solidFill>
                  <a:srgbClr val="000089"/>
                </a:solidFill>
              </a:rPr>
              <a:t> e</a:t>
            </a:r>
            <a:r>
              <a:rPr lang="en-US" b="0" i="0" u="none" strike="noStrike" baseline="0" dirty="0">
                <a:solidFill>
                  <a:srgbClr val="555555"/>
                </a:solidFill>
              </a:rPr>
              <a:t>) {</a:t>
            </a:r>
          </a:p>
          <a:p>
            <a:r>
              <a:rPr lang="en-US" b="0" i="1" u="none" strike="noStrike" baseline="0" dirty="0">
                <a:solidFill>
                  <a:srgbClr val="35586C"/>
                </a:solidFill>
              </a:rPr>
              <a:t>/* Crash the server if IO fails. Something bad has happened */</a:t>
            </a:r>
          </a:p>
          <a:p>
            <a:r>
              <a:rPr lang="en-US" b="1" i="0" u="none" strike="noStrike" baseline="0" dirty="0">
                <a:solidFill>
                  <a:srgbClr val="00669A"/>
                </a:solidFill>
              </a:rPr>
              <a:t>throw new </a:t>
            </a:r>
            <a:r>
              <a:rPr lang="en-US" b="0" i="0" u="none" strike="noStrike" baseline="0" dirty="0" err="1">
                <a:solidFill>
                  <a:srgbClr val="CD00FF"/>
                </a:solidFill>
              </a:rPr>
              <a:t>RuntimeException</a:t>
            </a:r>
            <a:r>
              <a:rPr lang="en-US" b="0" i="0" u="none" strike="noStrike" baseline="0" dirty="0">
                <a:solidFill>
                  <a:srgbClr val="555555"/>
                </a:solidFill>
              </a:rPr>
              <a:t>(</a:t>
            </a:r>
            <a:r>
              <a:rPr lang="en-US" b="0" i="0" u="none" strike="noStrike" baseline="0" dirty="0">
                <a:solidFill>
                  <a:srgbClr val="CD3300"/>
                </a:solidFill>
              </a:rPr>
              <a:t>"Could not create </a:t>
            </a:r>
            <a:r>
              <a:rPr lang="en-US" b="0" i="0" u="none" strike="noStrike" baseline="0" dirty="0" err="1">
                <a:solidFill>
                  <a:srgbClr val="CD3300"/>
                </a:solidFill>
              </a:rPr>
              <a:t>ServerSocket</a:t>
            </a:r>
            <a:r>
              <a:rPr lang="en-US" b="0" i="0" u="none" strike="noStrike" baseline="0" dirty="0">
                <a:solidFill>
                  <a:srgbClr val="CD3300"/>
                </a:solidFill>
              </a:rPr>
              <a:t> "</a:t>
            </a:r>
            <a:r>
              <a:rPr lang="en-US" b="0" i="0" u="none" strike="noStrike" baseline="0" dirty="0">
                <a:solidFill>
                  <a:srgbClr val="555555"/>
                </a:solidFill>
              </a:rPr>
              <a:t>, </a:t>
            </a:r>
            <a:r>
              <a:rPr lang="en-US" b="0" i="0" u="none" strike="noStrike" baseline="0" dirty="0">
                <a:solidFill>
                  <a:srgbClr val="000089"/>
                </a:solidFill>
              </a:rPr>
              <a:t>e</a:t>
            </a:r>
            <a:r>
              <a:rPr lang="en-US" b="0" i="0" u="none" strike="noStrike" baseline="0" dirty="0">
                <a:solidFill>
                  <a:srgbClr val="555555"/>
                </a:solidFill>
              </a:rPr>
              <a:t>);</a:t>
            </a:r>
          </a:p>
          <a:p>
            <a:r>
              <a:rPr lang="en-US" b="0" i="0" u="none" strike="noStrike" baseline="0" dirty="0">
                <a:solidFill>
                  <a:srgbClr val="555555"/>
                </a:solidFill>
              </a:rPr>
              <a:t>}</a:t>
            </a:r>
          </a:p>
          <a:p>
            <a:r>
              <a:rPr lang="en-US" b="0" i="1" u="none" strike="noStrike" baseline="0" dirty="0">
                <a:solidFill>
                  <a:srgbClr val="35586C"/>
                </a:solidFill>
              </a:rPr>
              <a:t>// Create a series of threads and start them.</a:t>
            </a:r>
          </a:p>
          <a:p>
            <a:r>
              <a:rPr lang="en-US" b="1" i="0" u="none" strike="noStrike" baseline="0" dirty="0">
                <a:solidFill>
                  <a:srgbClr val="00669A"/>
                </a:solidFill>
              </a:rPr>
              <a:t>for </a:t>
            </a:r>
            <a:r>
              <a:rPr lang="en-US" b="0" i="0" u="none" strike="noStrike" baseline="0" dirty="0">
                <a:solidFill>
                  <a:srgbClr val="555555"/>
                </a:solidFill>
              </a:rPr>
              <a:t>(</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err="1">
                <a:solidFill>
                  <a:srgbClr val="000089"/>
                </a:solidFill>
              </a:rPr>
              <a:t>i</a:t>
            </a:r>
            <a:r>
              <a:rPr lang="en-US" b="0" i="0" u="none" strike="noStrike" baseline="0" dirty="0">
                <a:solidFill>
                  <a:srgbClr val="555555"/>
                </a:solidFill>
              </a:rPr>
              <a:t>=</a:t>
            </a:r>
            <a:r>
              <a:rPr lang="en-US" b="0" i="0" u="none" strike="noStrike" baseline="0" dirty="0">
                <a:solidFill>
                  <a:srgbClr val="FF6600"/>
                </a:solidFill>
              </a:rPr>
              <a:t>0</a:t>
            </a:r>
            <a:r>
              <a:rPr lang="en-US" b="0" i="0" u="none" strike="noStrike" baseline="0" dirty="0">
                <a:solidFill>
                  <a:srgbClr val="555555"/>
                </a:solidFill>
              </a:rPr>
              <a:t>; </a:t>
            </a:r>
            <a:r>
              <a:rPr lang="en-US" b="0" i="0" u="none" strike="noStrike" baseline="0" dirty="0" err="1">
                <a:solidFill>
                  <a:srgbClr val="000089"/>
                </a:solidFill>
              </a:rPr>
              <a:t>i</a:t>
            </a:r>
            <a:r>
              <a:rPr lang="en-US" b="0" i="0" u="none" strike="noStrike" baseline="0" dirty="0">
                <a:solidFill>
                  <a:srgbClr val="555555"/>
                </a:solidFill>
              </a:rPr>
              <a:t>&lt;</a:t>
            </a:r>
            <a:r>
              <a:rPr lang="en-US" b="0" i="0" u="none" strike="noStrike" baseline="0" dirty="0" err="1">
                <a:solidFill>
                  <a:srgbClr val="000089"/>
                </a:solidFill>
              </a:rPr>
              <a:t>numThreads</a:t>
            </a:r>
            <a:r>
              <a:rPr lang="en-US" b="0" i="0" u="none" strike="noStrike" baseline="0" dirty="0">
                <a:solidFill>
                  <a:srgbClr val="555555"/>
                </a:solidFill>
              </a:rPr>
              <a:t>; </a:t>
            </a:r>
            <a:r>
              <a:rPr lang="en-US" b="0" i="0" u="none" strike="noStrike" baseline="0" dirty="0" err="1">
                <a:solidFill>
                  <a:srgbClr val="000089"/>
                </a:solidFill>
              </a:rPr>
              <a:t>i</a:t>
            </a:r>
            <a:r>
              <a:rPr lang="en-US" b="0" i="0" u="none" strike="noStrike" baseline="0" dirty="0">
                <a:solidFill>
                  <a:srgbClr val="555555"/>
                </a:solidFill>
              </a:rPr>
              <a:t>++) {</a:t>
            </a:r>
          </a:p>
          <a:p>
            <a:r>
              <a:rPr lang="en-US" b="1" i="0" u="none" strike="noStrike" baseline="0" dirty="0">
                <a:solidFill>
                  <a:srgbClr val="00669A"/>
                </a:solidFill>
              </a:rPr>
              <a:t>new </a:t>
            </a:r>
            <a:r>
              <a:rPr lang="en-US" b="0" i="0" u="none" strike="noStrike" baseline="0" dirty="0">
                <a:solidFill>
                  <a:srgbClr val="CD00FF"/>
                </a:solidFill>
              </a:rPr>
              <a:t>Handler</a:t>
            </a:r>
            <a:r>
              <a:rPr lang="en-US" b="0" i="0" u="none" strike="noStrike" baseline="0" dirty="0">
                <a:solidFill>
                  <a:srgbClr val="555555"/>
                </a:solidFill>
              </a:rPr>
              <a:t>(</a:t>
            </a:r>
            <a:r>
              <a:rPr lang="en-US" b="0" i="0" u="none" strike="noStrike" baseline="0" dirty="0" err="1">
                <a:solidFill>
                  <a:srgbClr val="000089"/>
                </a:solidFill>
              </a:rPr>
              <a:t>servSock</a:t>
            </a:r>
            <a:r>
              <a:rPr lang="en-US" b="0" i="0" u="none" strike="noStrike" baseline="0" dirty="0">
                <a:solidFill>
                  <a:srgbClr val="555555"/>
                </a:solidFill>
              </a:rPr>
              <a:t>, </a:t>
            </a:r>
            <a:r>
              <a:rPr lang="en-US" b="0" i="0" u="none" strike="noStrike" baseline="0" dirty="0" err="1">
                <a:solidFill>
                  <a:srgbClr val="000089"/>
                </a:solidFill>
              </a:rPr>
              <a:t>i</a:t>
            </a:r>
            <a:r>
              <a:rPr lang="en-US" b="0" i="0" u="none" strike="noStrike" baseline="0" dirty="0">
                <a:solidFill>
                  <a:srgbClr val="555555"/>
                </a:solidFill>
              </a:rPr>
              <a:t>).</a:t>
            </a:r>
            <a:r>
              <a:rPr lang="en-US" b="0" i="0" u="none" strike="noStrike" baseline="0" dirty="0">
                <a:solidFill>
                  <a:srgbClr val="33009A"/>
                </a:solidFill>
              </a:rPr>
              <a:t>start</a:t>
            </a:r>
            <a:r>
              <a:rPr lang="en-US" b="0" i="0" u="none" strike="noStrike" baseline="0" dirty="0">
                <a:solidFill>
                  <a:srgbClr val="555555"/>
                </a:solidFill>
              </a:rPr>
              <a:t>();</a:t>
            </a:r>
          </a:p>
          <a:p>
            <a:r>
              <a:rPr lang="en-US" b="0" i="0" u="none" strike="noStrike" baseline="0" dirty="0">
                <a:solidFill>
                  <a:srgbClr val="555555"/>
                </a:solidFill>
              </a:rPr>
              <a:t>}</a:t>
            </a:r>
          </a:p>
          <a:p>
            <a:r>
              <a:rPr lang="en-US" b="0" i="0" u="none" strike="noStrike" baseline="0" dirty="0">
                <a:solidFill>
                  <a:srgbClr val="555555"/>
                </a:solidFill>
              </a:rPr>
              <a:t>}</a:t>
            </a:r>
            <a:endParaRPr lang="en-US" dirty="0"/>
          </a:p>
        </p:txBody>
      </p:sp>
      <p:sp>
        <p:nvSpPr>
          <p:cNvPr id="5" name="Rectangle 4"/>
          <p:cNvSpPr/>
          <p:nvPr/>
        </p:nvSpPr>
        <p:spPr>
          <a:xfrm>
            <a:off x="6305550" y="363528"/>
            <a:ext cx="5553076" cy="3139321"/>
          </a:xfrm>
          <a:prstGeom prst="rect">
            <a:avLst/>
          </a:prstGeom>
        </p:spPr>
        <p:txBody>
          <a:bodyPr wrap="square">
            <a:spAutoFit/>
          </a:bodyPr>
          <a:lstStyle/>
          <a:p>
            <a:r>
              <a:rPr lang="en-US" b="0" i="1" u="none" strike="noStrike" baseline="0" dirty="0">
                <a:solidFill>
                  <a:srgbClr val="35586C"/>
                </a:solidFill>
              </a:rPr>
              <a:t>/** A Thread subclass to handle one client conversation. */</a:t>
            </a:r>
          </a:p>
          <a:p>
            <a:r>
              <a:rPr lang="en-US" b="1" i="0" u="none" strike="noStrike" baseline="0" dirty="0">
                <a:solidFill>
                  <a:srgbClr val="00669A"/>
                </a:solidFill>
              </a:rPr>
              <a:t>class </a:t>
            </a:r>
            <a:r>
              <a:rPr lang="en-US" b="1" i="0" u="none" strike="noStrike" baseline="0" dirty="0">
                <a:solidFill>
                  <a:srgbClr val="00AB89"/>
                </a:solidFill>
              </a:rPr>
              <a:t>Handler </a:t>
            </a:r>
            <a:r>
              <a:rPr lang="en-US" b="1" i="0" u="none" strike="noStrike" baseline="0" dirty="0">
                <a:solidFill>
                  <a:srgbClr val="00669A"/>
                </a:solidFill>
              </a:rPr>
              <a:t>extends </a:t>
            </a:r>
            <a:r>
              <a:rPr lang="en-US" b="0" i="0" u="none" strike="noStrike" baseline="0" dirty="0">
                <a:solidFill>
                  <a:srgbClr val="000089"/>
                </a:solidFill>
              </a:rPr>
              <a:t>Thread </a:t>
            </a:r>
            <a:r>
              <a:rPr lang="en-US" b="0" i="0" u="none" strike="noStrike" baseline="0" dirty="0">
                <a:solidFill>
                  <a:srgbClr val="555555"/>
                </a:solidFill>
              </a:rPr>
              <a:t>{</a:t>
            </a:r>
          </a:p>
          <a:p>
            <a:r>
              <a:rPr lang="en-US" b="0" i="0" u="none" strike="noStrike" baseline="0" dirty="0" err="1">
                <a:solidFill>
                  <a:srgbClr val="000089"/>
                </a:solidFill>
              </a:rPr>
              <a:t>ServerSocket</a:t>
            </a:r>
            <a:r>
              <a:rPr lang="en-US" b="0" i="0" u="none" strike="noStrike" baseline="0" dirty="0">
                <a:solidFill>
                  <a:srgbClr val="000089"/>
                </a:solidFill>
              </a:rPr>
              <a:t> </a:t>
            </a:r>
            <a:r>
              <a:rPr lang="en-US" b="0" i="0" u="none" strike="noStrike" baseline="0" dirty="0" err="1">
                <a:solidFill>
                  <a:srgbClr val="000089"/>
                </a:solidFill>
              </a:rPr>
              <a:t>servSock</a:t>
            </a:r>
            <a:r>
              <a:rPr lang="en-US" b="0" i="0" u="none" strike="noStrike" baseline="0" dirty="0">
                <a:solidFill>
                  <a:srgbClr val="555555"/>
                </a:solidFill>
              </a:rPr>
              <a:t>;</a:t>
            </a:r>
          </a:p>
          <a:p>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err="1">
                <a:solidFill>
                  <a:srgbClr val="000089"/>
                </a:solidFill>
              </a:rPr>
              <a:t>threadNumber</a:t>
            </a:r>
            <a:r>
              <a:rPr lang="en-US" b="0" i="0" u="none" strike="noStrike" baseline="0" dirty="0">
                <a:solidFill>
                  <a:srgbClr val="555555"/>
                </a:solidFill>
              </a:rPr>
              <a:t>;</a:t>
            </a:r>
          </a:p>
          <a:p>
            <a:r>
              <a:rPr lang="en-US" b="0" i="1" u="none" strike="noStrike" baseline="0" dirty="0">
                <a:solidFill>
                  <a:srgbClr val="35586C"/>
                </a:solidFill>
              </a:rPr>
              <a:t>/** Construct a Handler. */</a:t>
            </a:r>
          </a:p>
          <a:p>
            <a:r>
              <a:rPr lang="en-US" b="0" i="0" u="none" strike="noStrike" baseline="0" dirty="0">
                <a:solidFill>
                  <a:srgbClr val="000089"/>
                </a:solidFill>
              </a:rPr>
              <a:t>Handler</a:t>
            </a:r>
            <a:r>
              <a:rPr lang="en-US" b="0" i="0" u="none" strike="noStrike" baseline="0" dirty="0">
                <a:solidFill>
                  <a:srgbClr val="555555"/>
                </a:solidFill>
              </a:rPr>
              <a:t>(</a:t>
            </a:r>
            <a:r>
              <a:rPr lang="en-US" b="0" i="0" u="none" strike="noStrike" baseline="0" dirty="0" err="1">
                <a:solidFill>
                  <a:srgbClr val="000089"/>
                </a:solidFill>
              </a:rPr>
              <a:t>ServerSocket</a:t>
            </a:r>
            <a:r>
              <a:rPr lang="en-US" b="0" i="0" u="none" strike="noStrike" baseline="0" dirty="0">
                <a:solidFill>
                  <a:srgbClr val="000089"/>
                </a:solidFill>
              </a:rPr>
              <a:t> s</a:t>
            </a:r>
            <a:r>
              <a:rPr lang="en-US" b="0" i="0" u="none" strike="noStrike" baseline="0" dirty="0">
                <a:solidFill>
                  <a:srgbClr val="555555"/>
                </a:solidFill>
              </a:rPr>
              <a:t>, </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err="1">
                <a:solidFill>
                  <a:srgbClr val="000089"/>
                </a:solidFill>
              </a:rPr>
              <a:t>i</a:t>
            </a:r>
            <a:r>
              <a:rPr lang="en-US" b="0" i="0" u="none" strike="noStrike" baseline="0" dirty="0">
                <a:solidFill>
                  <a:srgbClr val="555555"/>
                </a:solidFill>
              </a:rPr>
              <a:t>) {</a:t>
            </a:r>
          </a:p>
          <a:p>
            <a:r>
              <a:rPr lang="en-US" b="0" i="0" u="none" strike="noStrike" baseline="0" dirty="0" err="1">
                <a:solidFill>
                  <a:srgbClr val="000089"/>
                </a:solidFill>
              </a:rPr>
              <a:t>servSock</a:t>
            </a:r>
            <a:r>
              <a:rPr lang="en-US" b="0" i="0" u="none" strike="noStrike" baseline="0" dirty="0">
                <a:solidFill>
                  <a:srgbClr val="000089"/>
                </a:solidFill>
              </a:rPr>
              <a:t> </a:t>
            </a:r>
            <a:r>
              <a:rPr lang="en-US" b="0" i="0" u="none" strike="noStrike" baseline="0" dirty="0">
                <a:solidFill>
                  <a:srgbClr val="555555"/>
                </a:solidFill>
              </a:rPr>
              <a:t>= </a:t>
            </a:r>
            <a:r>
              <a:rPr lang="en-US" b="0" i="0" u="none" strike="noStrike" baseline="0" dirty="0">
                <a:solidFill>
                  <a:srgbClr val="000089"/>
                </a:solidFill>
              </a:rPr>
              <a:t>s</a:t>
            </a:r>
            <a:r>
              <a:rPr lang="en-US" b="0" i="0" u="none" strike="noStrike" baseline="0" dirty="0">
                <a:solidFill>
                  <a:srgbClr val="555555"/>
                </a:solidFill>
              </a:rPr>
              <a:t>;</a:t>
            </a:r>
          </a:p>
          <a:p>
            <a:r>
              <a:rPr lang="en-US" b="0" i="0" u="none" strike="noStrike" baseline="0" dirty="0" err="1">
                <a:solidFill>
                  <a:srgbClr val="000089"/>
                </a:solidFill>
              </a:rPr>
              <a:t>threadNumber</a:t>
            </a:r>
            <a:r>
              <a:rPr lang="en-US" b="0" i="0" u="none" strike="noStrike" baseline="0" dirty="0">
                <a:solidFill>
                  <a:srgbClr val="000089"/>
                </a:solidFill>
              </a:rPr>
              <a:t> </a:t>
            </a:r>
            <a:r>
              <a:rPr lang="en-US" b="0" i="0" u="none" strike="noStrike" baseline="0" dirty="0">
                <a:solidFill>
                  <a:srgbClr val="555555"/>
                </a:solidFill>
              </a:rPr>
              <a:t>= </a:t>
            </a:r>
            <a:r>
              <a:rPr lang="en-US" b="0" i="0" u="none" strike="noStrike" baseline="0" dirty="0" err="1">
                <a:solidFill>
                  <a:srgbClr val="000089"/>
                </a:solidFill>
              </a:rPr>
              <a:t>i</a:t>
            </a:r>
            <a:r>
              <a:rPr lang="en-US" b="0" i="0" u="none" strike="noStrike" baseline="0" dirty="0">
                <a:solidFill>
                  <a:srgbClr val="555555"/>
                </a:solidFill>
              </a:rPr>
              <a:t>;</a:t>
            </a:r>
          </a:p>
          <a:p>
            <a:r>
              <a:rPr lang="en-US" b="0" i="0" u="none" strike="noStrike" baseline="0" dirty="0" err="1">
                <a:solidFill>
                  <a:srgbClr val="000089"/>
                </a:solidFill>
              </a:rPr>
              <a:t>setName</a:t>
            </a:r>
            <a:r>
              <a:rPr lang="en-US" b="0" i="0" u="none" strike="noStrike" baseline="0" dirty="0">
                <a:solidFill>
                  <a:srgbClr val="555555"/>
                </a:solidFill>
              </a:rPr>
              <a:t>(</a:t>
            </a:r>
            <a:r>
              <a:rPr lang="en-US" b="0" i="0" u="none" strike="noStrike" baseline="0" dirty="0">
                <a:solidFill>
                  <a:srgbClr val="CD3300"/>
                </a:solidFill>
              </a:rPr>
              <a:t>"Thread " </a:t>
            </a:r>
            <a:r>
              <a:rPr lang="en-US" b="0" i="0" u="none" strike="noStrike" baseline="0" dirty="0">
                <a:solidFill>
                  <a:srgbClr val="555555"/>
                </a:solidFill>
              </a:rPr>
              <a:t>+ </a:t>
            </a:r>
            <a:r>
              <a:rPr lang="en-US" b="0" i="0" u="none" strike="noStrike" baseline="0" dirty="0" err="1">
                <a:solidFill>
                  <a:srgbClr val="000089"/>
                </a:solidFill>
              </a:rPr>
              <a:t>threadNumber</a:t>
            </a:r>
            <a:r>
              <a:rPr lang="en-US" b="0" i="0" u="none" strike="noStrike" baseline="0" dirty="0">
                <a:solidFill>
                  <a:srgbClr val="555555"/>
                </a:solidFill>
              </a:rPr>
              <a:t>);</a:t>
            </a:r>
          </a:p>
          <a:p>
            <a:r>
              <a:rPr lang="en-US" b="0" i="0" u="none" strike="noStrike" baseline="0" dirty="0">
                <a:solidFill>
                  <a:srgbClr val="555555"/>
                </a:solidFill>
                <a:latin typeface="UbuntuMono-Regular"/>
              </a:rPr>
              <a:t>}</a:t>
            </a:r>
            <a:endParaRPr lang="en-US" dirty="0"/>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942610961"/>
      </p:ext>
    </p:extLst>
  </p:cSld>
  <p:clrMapOvr>
    <a:masterClrMapping/>
  </p:clrMapOvr>
  <mc:AlternateContent xmlns:mc="http://schemas.openxmlformats.org/markup-compatibility/2006" xmlns:p14="http://schemas.microsoft.com/office/powerpoint/2010/main">
    <mc:Choice Requires="p14">
      <p:transition spd="slow" p14:dur="2000" advTm="139547"/>
    </mc:Choice>
    <mc:Fallback xmlns="">
      <p:transition spd="slow" advTm="1395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4">
                                            <p:txEl>
                                              <p:pRg st="5" end="5"/>
                                            </p:txEl>
                                          </p:spTgt>
                                        </p:tgtEl>
                                        <p:attrNameLst>
                                          <p:attrName>style.visibility</p:attrName>
                                        </p:attrNameLst>
                                      </p:cBhvr>
                                      <p:to>
                                        <p:strVal val="visible"/>
                                      </p:to>
                                    </p:set>
                                    <p:animEffect transition="in" filter="wipe(down)">
                                      <p:cBhvr>
                                        <p:cTn id="11" dur="500"/>
                                        <p:tgtEl>
                                          <p:spTgt spid="4">
                                            <p:txEl>
                                              <p:pRg st="5" end="5"/>
                                            </p:txEl>
                                          </p:spTgt>
                                        </p:tgtEl>
                                      </p:cBhvr>
                                    </p:animEffect>
                                  </p:childTnLst>
                                </p:cTn>
                              </p:par>
                              <p:par>
                                <p:cTn id="12" presetID="22" presetClass="entr" presetSubtype="4" fill="hold" nodeType="withEffect">
                                  <p:stCondLst>
                                    <p:cond delay="0"/>
                                  </p:stCondLst>
                                  <p:childTnLst>
                                    <p:set>
                                      <p:cBhvr>
                                        <p:cTn id="13" dur="1" fill="hold">
                                          <p:stCondLst>
                                            <p:cond delay="0"/>
                                          </p:stCondLst>
                                        </p:cTn>
                                        <p:tgtEl>
                                          <p:spTgt spid="4">
                                            <p:txEl>
                                              <p:pRg st="6" end="6"/>
                                            </p:txEl>
                                          </p:spTgt>
                                        </p:tgtEl>
                                        <p:attrNameLst>
                                          <p:attrName>style.visibility</p:attrName>
                                        </p:attrNameLst>
                                      </p:cBhvr>
                                      <p:to>
                                        <p:strVal val="visible"/>
                                      </p:to>
                                    </p:set>
                                    <p:animEffect transition="in" filter="wipe(down)">
                                      <p:cBhvr>
                                        <p:cTn id="14" dur="500"/>
                                        <p:tgtEl>
                                          <p:spTgt spid="4">
                                            <p:txEl>
                                              <p:pRg st="6" end="6"/>
                                            </p:txEl>
                                          </p:spTgt>
                                        </p:tgtEl>
                                      </p:cBhvr>
                                    </p:animEffect>
                                  </p:childTnLst>
                                </p:cTn>
                              </p:par>
                              <p:par>
                                <p:cTn id="15" presetID="22" presetClass="entr" presetSubtype="4" fill="hold" nodeType="with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animEffect transition="in" filter="wipe(down)">
                                      <p:cBhvr>
                                        <p:cTn id="17" dur="500"/>
                                        <p:tgtEl>
                                          <p:spTgt spid="4">
                                            <p:txEl>
                                              <p:pRg st="7" end="7"/>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4">
                                            <p:txEl>
                                              <p:pRg st="8" end="8"/>
                                            </p:txEl>
                                          </p:spTgt>
                                        </p:tgtEl>
                                        <p:attrNameLst>
                                          <p:attrName>style.visibility</p:attrName>
                                        </p:attrNameLst>
                                      </p:cBhvr>
                                      <p:to>
                                        <p:strVal val="visible"/>
                                      </p:to>
                                    </p:set>
                                    <p:animEffect transition="in" filter="wipe(down)">
                                      <p:cBhvr>
                                        <p:cTn id="20" dur="500"/>
                                        <p:tgtEl>
                                          <p:spTgt spid="4">
                                            <p:txEl>
                                              <p:pRg st="8" end="8"/>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4">
                                            <p:txEl>
                                              <p:pRg st="9" end="9"/>
                                            </p:txEl>
                                          </p:spTgt>
                                        </p:tgtEl>
                                        <p:attrNameLst>
                                          <p:attrName>style.visibility</p:attrName>
                                        </p:attrNameLst>
                                      </p:cBhvr>
                                      <p:to>
                                        <p:strVal val="visible"/>
                                      </p:to>
                                    </p:set>
                                    <p:animEffect transition="in" filter="wipe(down)">
                                      <p:cBhvr>
                                        <p:cTn id="25" dur="500"/>
                                        <p:tgtEl>
                                          <p:spTgt spid="4">
                                            <p:txEl>
                                              <p:pRg st="9" end="9"/>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4">
                                            <p:txEl>
                                              <p:pRg st="10" end="10"/>
                                            </p:txEl>
                                          </p:spTgt>
                                        </p:tgtEl>
                                        <p:attrNameLst>
                                          <p:attrName>style.visibility</p:attrName>
                                        </p:attrNameLst>
                                      </p:cBhvr>
                                      <p:to>
                                        <p:strVal val="visible"/>
                                      </p:to>
                                    </p:set>
                                    <p:animEffect transition="in" filter="wipe(down)">
                                      <p:cBhvr>
                                        <p:cTn id="28" dur="500"/>
                                        <p:tgtEl>
                                          <p:spTgt spid="4">
                                            <p:txEl>
                                              <p:pRg st="10" end="10"/>
                                            </p:txEl>
                                          </p:spTgt>
                                        </p:tgtEl>
                                      </p:cBhvr>
                                    </p:animEffect>
                                  </p:childTnLst>
                                </p:cTn>
                              </p:par>
                              <p:par>
                                <p:cTn id="29" presetID="22" presetClass="entr" presetSubtype="4" fill="hold" nodeType="withEffect">
                                  <p:stCondLst>
                                    <p:cond delay="0"/>
                                  </p:stCondLst>
                                  <p:childTnLst>
                                    <p:set>
                                      <p:cBhvr>
                                        <p:cTn id="30" dur="1" fill="hold">
                                          <p:stCondLst>
                                            <p:cond delay="0"/>
                                          </p:stCondLst>
                                        </p:cTn>
                                        <p:tgtEl>
                                          <p:spTgt spid="4">
                                            <p:txEl>
                                              <p:pRg st="11" end="11"/>
                                            </p:txEl>
                                          </p:spTgt>
                                        </p:tgtEl>
                                        <p:attrNameLst>
                                          <p:attrName>style.visibility</p:attrName>
                                        </p:attrNameLst>
                                      </p:cBhvr>
                                      <p:to>
                                        <p:strVal val="visible"/>
                                      </p:to>
                                    </p:set>
                                    <p:animEffect transition="in" filter="wipe(down)">
                                      <p:cBhvr>
                                        <p:cTn id="31" dur="500"/>
                                        <p:tgtEl>
                                          <p:spTgt spid="4">
                                            <p:txEl>
                                              <p:pRg st="11" end="1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4">
                                            <p:txEl>
                                              <p:pRg st="16" end="16"/>
                                            </p:txEl>
                                          </p:spTgt>
                                        </p:tgtEl>
                                        <p:attrNameLst>
                                          <p:attrName>style.visibility</p:attrName>
                                        </p:attrNameLst>
                                      </p:cBhvr>
                                      <p:to>
                                        <p:strVal val="visible"/>
                                      </p:to>
                                    </p:set>
                                    <p:animEffect transition="in" filter="wipe(down)">
                                      <p:cBhvr>
                                        <p:cTn id="36" dur="500"/>
                                        <p:tgtEl>
                                          <p:spTgt spid="4">
                                            <p:txEl>
                                              <p:pRg st="16" end="16"/>
                                            </p:txEl>
                                          </p:spTgt>
                                        </p:tgtEl>
                                      </p:cBhvr>
                                    </p:animEffect>
                                  </p:childTnLst>
                                </p:cTn>
                              </p:par>
                              <p:par>
                                <p:cTn id="37" presetID="22" presetClass="entr" presetSubtype="4" fill="hold" nodeType="withEffect">
                                  <p:stCondLst>
                                    <p:cond delay="0"/>
                                  </p:stCondLst>
                                  <p:childTnLst>
                                    <p:set>
                                      <p:cBhvr>
                                        <p:cTn id="38" dur="1" fill="hold">
                                          <p:stCondLst>
                                            <p:cond delay="0"/>
                                          </p:stCondLst>
                                        </p:cTn>
                                        <p:tgtEl>
                                          <p:spTgt spid="4">
                                            <p:txEl>
                                              <p:pRg st="17" end="17"/>
                                            </p:txEl>
                                          </p:spTgt>
                                        </p:tgtEl>
                                        <p:attrNameLst>
                                          <p:attrName>style.visibility</p:attrName>
                                        </p:attrNameLst>
                                      </p:cBhvr>
                                      <p:to>
                                        <p:strVal val="visible"/>
                                      </p:to>
                                    </p:set>
                                    <p:animEffect transition="in" filter="wipe(down)">
                                      <p:cBhvr>
                                        <p:cTn id="39" dur="500"/>
                                        <p:tgtEl>
                                          <p:spTgt spid="4">
                                            <p:txEl>
                                              <p:pRg st="17" end="17"/>
                                            </p:txEl>
                                          </p:spTgt>
                                        </p:tgtEl>
                                      </p:cBhvr>
                                    </p:animEffect>
                                  </p:childTnLst>
                                </p:cTn>
                              </p:par>
                              <p:par>
                                <p:cTn id="40" presetID="22" presetClass="entr" presetSubtype="4" fill="hold" nodeType="withEffect">
                                  <p:stCondLst>
                                    <p:cond delay="0"/>
                                  </p:stCondLst>
                                  <p:childTnLst>
                                    <p:set>
                                      <p:cBhvr>
                                        <p:cTn id="41" dur="1" fill="hold">
                                          <p:stCondLst>
                                            <p:cond delay="0"/>
                                          </p:stCondLst>
                                        </p:cTn>
                                        <p:tgtEl>
                                          <p:spTgt spid="4">
                                            <p:txEl>
                                              <p:pRg st="18" end="18"/>
                                            </p:txEl>
                                          </p:spTgt>
                                        </p:tgtEl>
                                        <p:attrNameLst>
                                          <p:attrName>style.visibility</p:attrName>
                                        </p:attrNameLst>
                                      </p:cBhvr>
                                      <p:to>
                                        <p:strVal val="visible"/>
                                      </p:to>
                                    </p:set>
                                    <p:animEffect transition="in" filter="wipe(down)">
                                      <p:cBhvr>
                                        <p:cTn id="42" dur="500"/>
                                        <p:tgtEl>
                                          <p:spTgt spid="4">
                                            <p:txEl>
                                              <p:pRg st="18" end="1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5">
                                            <p:txEl>
                                              <p:pRg st="1" end="1"/>
                                            </p:txEl>
                                          </p:spTgt>
                                        </p:tgtEl>
                                        <p:attrNameLst>
                                          <p:attrName>style.visibility</p:attrName>
                                        </p:attrNameLst>
                                      </p:cBhvr>
                                      <p:to>
                                        <p:strVal val="visible"/>
                                      </p:to>
                                    </p:set>
                                    <p:animEffect transition="in" filter="wipe(down)">
                                      <p:cBhvr>
                                        <p:cTn id="47" dur="500"/>
                                        <p:tgtEl>
                                          <p:spTgt spid="5">
                                            <p:txEl>
                                              <p:pRg st="1" end="1"/>
                                            </p:txEl>
                                          </p:spTgt>
                                        </p:tgtEl>
                                      </p:cBhvr>
                                    </p:animEffect>
                                  </p:childTnLst>
                                </p:cTn>
                              </p:par>
                              <p:par>
                                <p:cTn id="48" presetID="22" presetClass="entr" presetSubtype="4" fill="hold" nodeType="withEffect">
                                  <p:stCondLst>
                                    <p:cond delay="0"/>
                                  </p:stCondLst>
                                  <p:childTnLst>
                                    <p:set>
                                      <p:cBhvr>
                                        <p:cTn id="49" dur="1" fill="hold">
                                          <p:stCondLst>
                                            <p:cond delay="0"/>
                                          </p:stCondLst>
                                        </p:cTn>
                                        <p:tgtEl>
                                          <p:spTgt spid="5">
                                            <p:txEl>
                                              <p:pRg st="2" end="2"/>
                                            </p:txEl>
                                          </p:spTgt>
                                        </p:tgtEl>
                                        <p:attrNameLst>
                                          <p:attrName>style.visibility</p:attrName>
                                        </p:attrNameLst>
                                      </p:cBhvr>
                                      <p:to>
                                        <p:strVal val="visible"/>
                                      </p:to>
                                    </p:set>
                                    <p:animEffect transition="in" filter="wipe(down)">
                                      <p:cBhvr>
                                        <p:cTn id="50" dur="500"/>
                                        <p:tgtEl>
                                          <p:spTgt spid="5">
                                            <p:txEl>
                                              <p:pRg st="2" end="2"/>
                                            </p:txEl>
                                          </p:spTgt>
                                        </p:tgtEl>
                                      </p:cBhvr>
                                    </p:animEffect>
                                  </p:childTnLst>
                                </p:cTn>
                              </p:par>
                              <p:par>
                                <p:cTn id="51" presetID="22" presetClass="entr" presetSubtype="4" fill="hold" nodeType="withEffect">
                                  <p:stCondLst>
                                    <p:cond delay="0"/>
                                  </p:stCondLst>
                                  <p:childTnLst>
                                    <p:set>
                                      <p:cBhvr>
                                        <p:cTn id="52" dur="1" fill="hold">
                                          <p:stCondLst>
                                            <p:cond delay="0"/>
                                          </p:stCondLst>
                                        </p:cTn>
                                        <p:tgtEl>
                                          <p:spTgt spid="5">
                                            <p:txEl>
                                              <p:pRg st="3" end="3"/>
                                            </p:txEl>
                                          </p:spTgt>
                                        </p:tgtEl>
                                        <p:attrNameLst>
                                          <p:attrName>style.visibility</p:attrName>
                                        </p:attrNameLst>
                                      </p:cBhvr>
                                      <p:to>
                                        <p:strVal val="visible"/>
                                      </p:to>
                                    </p:set>
                                    <p:animEffect transition="in" filter="wipe(down)">
                                      <p:cBhvr>
                                        <p:cTn id="53" dur="500"/>
                                        <p:tgtEl>
                                          <p:spTgt spid="5">
                                            <p:txEl>
                                              <p:pRg st="3" end="3"/>
                                            </p:txEl>
                                          </p:spTgt>
                                        </p:tgtEl>
                                      </p:cBhvr>
                                    </p:animEffect>
                                  </p:childTnLst>
                                </p:cTn>
                              </p:par>
                              <p:par>
                                <p:cTn id="54" presetID="22" presetClass="entr" presetSubtype="4" fill="hold" nodeType="withEffect">
                                  <p:stCondLst>
                                    <p:cond delay="0"/>
                                  </p:stCondLst>
                                  <p:childTnLst>
                                    <p:set>
                                      <p:cBhvr>
                                        <p:cTn id="55" dur="1" fill="hold">
                                          <p:stCondLst>
                                            <p:cond delay="0"/>
                                          </p:stCondLst>
                                        </p:cTn>
                                        <p:tgtEl>
                                          <p:spTgt spid="5">
                                            <p:txEl>
                                              <p:pRg st="4" end="4"/>
                                            </p:txEl>
                                          </p:spTgt>
                                        </p:tgtEl>
                                        <p:attrNameLst>
                                          <p:attrName>style.visibility</p:attrName>
                                        </p:attrNameLst>
                                      </p:cBhvr>
                                      <p:to>
                                        <p:strVal val="visible"/>
                                      </p:to>
                                    </p:set>
                                    <p:animEffect transition="in" filter="wipe(down)">
                                      <p:cBhvr>
                                        <p:cTn id="56" dur="500"/>
                                        <p:tgtEl>
                                          <p:spTgt spid="5">
                                            <p:txEl>
                                              <p:pRg st="4" end="4"/>
                                            </p:txEl>
                                          </p:spTgt>
                                        </p:tgtEl>
                                      </p:cBhvr>
                                    </p:animEffect>
                                  </p:childTnLst>
                                </p:cTn>
                              </p:par>
                              <p:par>
                                <p:cTn id="57" presetID="22" presetClass="entr" presetSubtype="4" fill="hold" nodeType="withEffect">
                                  <p:stCondLst>
                                    <p:cond delay="0"/>
                                  </p:stCondLst>
                                  <p:childTnLst>
                                    <p:set>
                                      <p:cBhvr>
                                        <p:cTn id="58" dur="1" fill="hold">
                                          <p:stCondLst>
                                            <p:cond delay="0"/>
                                          </p:stCondLst>
                                        </p:cTn>
                                        <p:tgtEl>
                                          <p:spTgt spid="5">
                                            <p:txEl>
                                              <p:pRg st="5" end="5"/>
                                            </p:txEl>
                                          </p:spTgt>
                                        </p:tgtEl>
                                        <p:attrNameLst>
                                          <p:attrName>style.visibility</p:attrName>
                                        </p:attrNameLst>
                                      </p:cBhvr>
                                      <p:to>
                                        <p:strVal val="visible"/>
                                      </p:to>
                                    </p:set>
                                    <p:animEffect transition="in" filter="wipe(down)">
                                      <p:cBhvr>
                                        <p:cTn id="59" dur="500"/>
                                        <p:tgtEl>
                                          <p:spTgt spid="5">
                                            <p:txEl>
                                              <p:pRg st="5" end="5"/>
                                            </p:txEl>
                                          </p:spTgt>
                                        </p:tgtEl>
                                      </p:cBhvr>
                                    </p:animEffect>
                                  </p:childTnLst>
                                </p:cTn>
                              </p:par>
                              <p:par>
                                <p:cTn id="60" presetID="22" presetClass="entr" presetSubtype="4" fill="hold" nodeType="withEffect">
                                  <p:stCondLst>
                                    <p:cond delay="0"/>
                                  </p:stCondLst>
                                  <p:childTnLst>
                                    <p:set>
                                      <p:cBhvr>
                                        <p:cTn id="61" dur="1" fill="hold">
                                          <p:stCondLst>
                                            <p:cond delay="0"/>
                                          </p:stCondLst>
                                        </p:cTn>
                                        <p:tgtEl>
                                          <p:spTgt spid="5">
                                            <p:txEl>
                                              <p:pRg st="6" end="6"/>
                                            </p:txEl>
                                          </p:spTgt>
                                        </p:tgtEl>
                                        <p:attrNameLst>
                                          <p:attrName>style.visibility</p:attrName>
                                        </p:attrNameLst>
                                      </p:cBhvr>
                                      <p:to>
                                        <p:strVal val="visible"/>
                                      </p:to>
                                    </p:set>
                                    <p:animEffect transition="in" filter="wipe(down)">
                                      <p:cBhvr>
                                        <p:cTn id="62" dur="500"/>
                                        <p:tgtEl>
                                          <p:spTgt spid="5">
                                            <p:txEl>
                                              <p:pRg st="6" end="6"/>
                                            </p:txEl>
                                          </p:spTgt>
                                        </p:tgtEl>
                                      </p:cBhvr>
                                    </p:animEffect>
                                  </p:childTnLst>
                                </p:cTn>
                              </p:par>
                              <p:par>
                                <p:cTn id="63" presetID="22" presetClass="entr" presetSubtype="4" fill="hold" nodeType="withEffect">
                                  <p:stCondLst>
                                    <p:cond delay="0"/>
                                  </p:stCondLst>
                                  <p:childTnLst>
                                    <p:set>
                                      <p:cBhvr>
                                        <p:cTn id="64" dur="1" fill="hold">
                                          <p:stCondLst>
                                            <p:cond delay="0"/>
                                          </p:stCondLst>
                                        </p:cTn>
                                        <p:tgtEl>
                                          <p:spTgt spid="5">
                                            <p:txEl>
                                              <p:pRg st="7" end="7"/>
                                            </p:txEl>
                                          </p:spTgt>
                                        </p:tgtEl>
                                        <p:attrNameLst>
                                          <p:attrName>style.visibility</p:attrName>
                                        </p:attrNameLst>
                                      </p:cBhvr>
                                      <p:to>
                                        <p:strVal val="visible"/>
                                      </p:to>
                                    </p:set>
                                    <p:animEffect transition="in" filter="wipe(down)">
                                      <p:cBhvr>
                                        <p:cTn id="65" dur="500"/>
                                        <p:tgtEl>
                                          <p:spTgt spid="5">
                                            <p:txEl>
                                              <p:pRg st="7" end="7"/>
                                            </p:txEl>
                                          </p:spTgt>
                                        </p:tgtEl>
                                      </p:cBhvr>
                                    </p:animEffect>
                                  </p:childTnLst>
                                </p:cTn>
                              </p:par>
                              <p:par>
                                <p:cTn id="66" presetID="22" presetClass="entr" presetSubtype="4" fill="hold" nodeType="withEffect">
                                  <p:stCondLst>
                                    <p:cond delay="0"/>
                                  </p:stCondLst>
                                  <p:childTnLst>
                                    <p:set>
                                      <p:cBhvr>
                                        <p:cTn id="67" dur="1" fill="hold">
                                          <p:stCondLst>
                                            <p:cond delay="0"/>
                                          </p:stCondLst>
                                        </p:cTn>
                                        <p:tgtEl>
                                          <p:spTgt spid="5">
                                            <p:txEl>
                                              <p:pRg st="8" end="8"/>
                                            </p:txEl>
                                          </p:spTgt>
                                        </p:tgtEl>
                                        <p:attrNameLst>
                                          <p:attrName>style.visibility</p:attrName>
                                        </p:attrNameLst>
                                      </p:cBhvr>
                                      <p:to>
                                        <p:strVal val="visible"/>
                                      </p:to>
                                    </p:set>
                                    <p:animEffect transition="in" filter="wipe(down)">
                                      <p:cBhvr>
                                        <p:cTn id="68"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9"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0039" y="0"/>
            <a:ext cx="7829550" cy="6740307"/>
          </a:xfrm>
          <a:prstGeom prst="rect">
            <a:avLst/>
          </a:prstGeom>
        </p:spPr>
        <p:txBody>
          <a:bodyPr wrap="square">
            <a:spAutoFit/>
          </a:bodyPr>
          <a:lstStyle/>
          <a:p>
            <a:r>
              <a:rPr lang="en-US" b="1" i="0" u="none" strike="noStrike" baseline="0" dirty="0">
                <a:solidFill>
                  <a:srgbClr val="00669A"/>
                </a:solidFill>
              </a:rPr>
              <a:t>public </a:t>
            </a:r>
            <a:r>
              <a:rPr lang="en-US" b="1" i="0" u="none" strike="noStrike" baseline="0" dirty="0">
                <a:solidFill>
                  <a:srgbClr val="007789"/>
                </a:solidFill>
              </a:rPr>
              <a:t>void </a:t>
            </a:r>
            <a:r>
              <a:rPr lang="en-US" b="0" i="0" u="none" strike="noStrike" baseline="0" dirty="0">
                <a:solidFill>
                  <a:srgbClr val="CD00FF"/>
                </a:solidFill>
              </a:rPr>
              <a:t>run</a:t>
            </a:r>
            <a:r>
              <a:rPr lang="en-US" b="0" i="0" u="none" strike="noStrike" baseline="0" dirty="0">
                <a:solidFill>
                  <a:srgbClr val="555555"/>
                </a:solidFill>
              </a:rPr>
              <a:t>() {</a:t>
            </a:r>
          </a:p>
          <a:p>
            <a:r>
              <a:rPr lang="en-US" b="0" i="1" u="none" strike="noStrike" baseline="0" dirty="0">
                <a:solidFill>
                  <a:srgbClr val="35586C"/>
                </a:solidFill>
              </a:rPr>
              <a:t>/* Wait for a connection. Synchronized on the </a:t>
            </a:r>
            <a:r>
              <a:rPr lang="en-US" b="0" i="1" u="none" strike="noStrike" baseline="0" dirty="0" err="1">
                <a:solidFill>
                  <a:srgbClr val="35586C"/>
                </a:solidFill>
              </a:rPr>
              <a:t>ServerSocket</a:t>
            </a:r>
            <a:endParaRPr lang="en-US" b="0" i="1" u="none" strike="noStrike" baseline="0" dirty="0">
              <a:solidFill>
                <a:srgbClr val="35586C"/>
              </a:solidFill>
            </a:endParaRPr>
          </a:p>
          <a:p>
            <a:r>
              <a:rPr lang="en-US" b="0" i="1" u="none" strike="noStrike" baseline="0" dirty="0">
                <a:solidFill>
                  <a:srgbClr val="35586C"/>
                </a:solidFill>
              </a:rPr>
              <a:t>* while calling its accept() method.</a:t>
            </a:r>
          </a:p>
          <a:p>
            <a:r>
              <a:rPr lang="en-US" b="0" i="1" u="none" strike="noStrike" baseline="0" dirty="0">
                <a:solidFill>
                  <a:srgbClr val="35586C"/>
                </a:solidFill>
              </a:rPr>
              <a:t>*/</a:t>
            </a:r>
          </a:p>
          <a:p>
            <a:r>
              <a:rPr lang="en-US" b="1" i="0" u="none" strike="noStrike" baseline="0" dirty="0">
                <a:solidFill>
                  <a:srgbClr val="00669A"/>
                </a:solidFill>
              </a:rPr>
              <a:t>while </a:t>
            </a:r>
            <a:r>
              <a:rPr lang="en-US" b="0" i="0" u="none" strike="noStrike" baseline="0" dirty="0">
                <a:solidFill>
                  <a:srgbClr val="555555"/>
                </a:solidFill>
              </a:rPr>
              <a:t>(</a:t>
            </a:r>
            <a:r>
              <a:rPr lang="en-US" b="1" i="0" u="none" strike="noStrike" baseline="0" dirty="0">
                <a:solidFill>
                  <a:srgbClr val="00669A"/>
                </a:solidFill>
              </a:rPr>
              <a:t>true</a:t>
            </a:r>
            <a:r>
              <a:rPr lang="en-US" b="0" i="0" u="none" strike="noStrike" baseline="0" dirty="0">
                <a:solidFill>
                  <a:srgbClr val="555555"/>
                </a:solidFill>
              </a:rPr>
              <a:t>) {</a:t>
            </a:r>
          </a:p>
          <a:p>
            <a:r>
              <a:rPr lang="en-US" b="1" i="0" u="none" strike="noStrike" baseline="0" dirty="0">
                <a:solidFill>
                  <a:srgbClr val="00669A"/>
                </a:solidFill>
              </a:rPr>
              <a:t>try </a:t>
            </a:r>
            <a:r>
              <a:rPr lang="en-US" b="0" i="0" u="none" strike="noStrike" baseline="0" dirty="0">
                <a:solidFill>
                  <a:srgbClr val="555555"/>
                </a:solidFill>
              </a:rPr>
              <a:t>{</a:t>
            </a:r>
          </a:p>
          <a:p>
            <a:r>
              <a:rPr lang="en-US" b="0" i="0" u="none" strike="noStrike" baseline="0" dirty="0" err="1">
                <a:solidFill>
                  <a:srgbClr val="000089"/>
                </a:solidFill>
              </a:rPr>
              <a:t>System</a:t>
            </a:r>
            <a:r>
              <a:rPr lang="en-US" b="0" i="0" u="none" strike="noStrike" baseline="0" dirty="0" err="1">
                <a:solidFill>
                  <a:srgbClr val="555555"/>
                </a:solidFill>
              </a:rPr>
              <a:t>.</a:t>
            </a:r>
            <a:r>
              <a:rPr lang="en-US" b="0" i="0" u="none" strike="noStrike" baseline="0" dirty="0" err="1">
                <a:solidFill>
                  <a:srgbClr val="33009A"/>
                </a:solidFill>
              </a:rPr>
              <a:t>out</a:t>
            </a:r>
            <a:r>
              <a:rPr lang="en-US" b="0" i="0" u="none" strike="noStrike" baseline="0" dirty="0" err="1">
                <a:solidFill>
                  <a:srgbClr val="555555"/>
                </a:solidFill>
              </a:rPr>
              <a:t>.</a:t>
            </a:r>
            <a:r>
              <a:rPr lang="en-US" b="0" i="0" u="none" strike="noStrike" baseline="0" dirty="0" err="1">
                <a:solidFill>
                  <a:srgbClr val="33009A"/>
                </a:solidFill>
              </a:rPr>
              <a:t>println</a:t>
            </a:r>
            <a:r>
              <a:rPr lang="en-US" b="0" i="0" u="none" strike="noStrike" baseline="0" dirty="0">
                <a:solidFill>
                  <a:srgbClr val="555555"/>
                </a:solidFill>
              </a:rPr>
              <a:t>( </a:t>
            </a:r>
            <a:r>
              <a:rPr lang="en-US" b="0" i="0" u="none" strike="noStrike" baseline="0" dirty="0" err="1">
                <a:solidFill>
                  <a:srgbClr val="000089"/>
                </a:solidFill>
              </a:rPr>
              <a:t>getName</a:t>
            </a:r>
            <a:r>
              <a:rPr lang="en-US" b="0" i="0" u="none" strike="noStrike" baseline="0" dirty="0">
                <a:solidFill>
                  <a:srgbClr val="555555"/>
                </a:solidFill>
              </a:rPr>
              <a:t>() + </a:t>
            </a:r>
            <a:r>
              <a:rPr lang="en-US" b="0" i="0" u="none" strike="noStrike" baseline="0" dirty="0">
                <a:solidFill>
                  <a:srgbClr val="CD3300"/>
                </a:solidFill>
              </a:rPr>
              <a:t>" waiting"</a:t>
            </a:r>
            <a:r>
              <a:rPr lang="en-US" b="0" i="0" u="none" strike="noStrike" baseline="0" dirty="0">
                <a:solidFill>
                  <a:srgbClr val="555555"/>
                </a:solidFill>
              </a:rPr>
              <a:t>);</a:t>
            </a:r>
          </a:p>
          <a:p>
            <a:r>
              <a:rPr lang="en-US" b="0" i="0" u="none" strike="noStrike" baseline="0" dirty="0">
                <a:solidFill>
                  <a:srgbClr val="000089"/>
                </a:solidFill>
              </a:rPr>
              <a:t>Socket </a:t>
            </a:r>
            <a:r>
              <a:rPr lang="en-US" b="0" i="0" u="none" strike="noStrike" baseline="0" dirty="0" err="1">
                <a:solidFill>
                  <a:srgbClr val="000089"/>
                </a:solidFill>
              </a:rPr>
              <a:t>clientSocket</a:t>
            </a:r>
            <a:r>
              <a:rPr lang="en-US" b="0" i="0" u="none" strike="noStrike" baseline="0" dirty="0">
                <a:solidFill>
                  <a:srgbClr val="555555"/>
                </a:solidFill>
              </a:rPr>
              <a:t>;</a:t>
            </a:r>
          </a:p>
          <a:p>
            <a:r>
              <a:rPr lang="en-US" b="0" i="1" u="none" strike="noStrike" baseline="0" dirty="0">
                <a:solidFill>
                  <a:srgbClr val="35586C"/>
                </a:solidFill>
              </a:rPr>
              <a:t>// Wait here for the next connection.</a:t>
            </a:r>
          </a:p>
          <a:p>
            <a:r>
              <a:rPr lang="en-US" b="1" i="0" u="none" strike="noStrike" baseline="0" dirty="0">
                <a:solidFill>
                  <a:srgbClr val="00669A"/>
                </a:solidFill>
              </a:rPr>
              <a:t>synchronized</a:t>
            </a:r>
            <a:r>
              <a:rPr lang="en-US" b="0" i="0" u="none" strike="noStrike" baseline="0" dirty="0">
                <a:solidFill>
                  <a:srgbClr val="555555"/>
                </a:solidFill>
              </a:rPr>
              <a:t>(</a:t>
            </a:r>
            <a:r>
              <a:rPr lang="en-US" b="0" i="0" u="none" strike="noStrike" baseline="0" dirty="0" err="1">
                <a:solidFill>
                  <a:srgbClr val="000089"/>
                </a:solidFill>
              </a:rPr>
              <a:t>servSock</a:t>
            </a:r>
            <a:r>
              <a:rPr lang="en-US" b="0" i="0" u="none" strike="noStrike" baseline="0" dirty="0">
                <a:solidFill>
                  <a:srgbClr val="555555"/>
                </a:solidFill>
              </a:rPr>
              <a:t>) {</a:t>
            </a:r>
          </a:p>
          <a:p>
            <a:r>
              <a:rPr lang="en-US" b="0" i="0" u="none" strike="noStrike" baseline="0" dirty="0" err="1">
                <a:solidFill>
                  <a:srgbClr val="000089"/>
                </a:solidFill>
              </a:rPr>
              <a:t>clientSocket</a:t>
            </a:r>
            <a:r>
              <a:rPr lang="en-US" b="0" i="0" u="none" strike="noStrike" baseline="0" dirty="0">
                <a:solidFill>
                  <a:srgbClr val="000089"/>
                </a:solidFill>
              </a:rPr>
              <a:t> </a:t>
            </a:r>
            <a:r>
              <a:rPr lang="en-US" b="0" i="0" u="none" strike="noStrike" baseline="0" dirty="0">
                <a:solidFill>
                  <a:srgbClr val="555555"/>
                </a:solidFill>
              </a:rPr>
              <a:t>= </a:t>
            </a:r>
            <a:r>
              <a:rPr lang="en-US" b="0" i="0" u="none" strike="noStrike" baseline="0" dirty="0" err="1">
                <a:solidFill>
                  <a:srgbClr val="000089"/>
                </a:solidFill>
              </a:rPr>
              <a:t>servSock</a:t>
            </a:r>
            <a:r>
              <a:rPr lang="en-US" b="0" i="0" u="none" strike="noStrike" baseline="0" dirty="0" err="1">
                <a:solidFill>
                  <a:srgbClr val="555555"/>
                </a:solidFill>
              </a:rPr>
              <a:t>.</a:t>
            </a:r>
            <a:r>
              <a:rPr lang="en-US" b="0" i="0" u="none" strike="noStrike" baseline="0" dirty="0" err="1">
                <a:solidFill>
                  <a:srgbClr val="33009A"/>
                </a:solidFill>
              </a:rPr>
              <a:t>accept</a:t>
            </a:r>
            <a:r>
              <a:rPr lang="en-US" b="0" i="0" u="none" strike="noStrike" baseline="0" dirty="0">
                <a:solidFill>
                  <a:srgbClr val="555555"/>
                </a:solidFill>
              </a:rPr>
              <a:t>();</a:t>
            </a:r>
          </a:p>
          <a:p>
            <a:r>
              <a:rPr lang="en-US" b="0" i="0" u="none" strike="noStrike" baseline="0" dirty="0">
                <a:solidFill>
                  <a:srgbClr val="555555"/>
                </a:solidFill>
              </a:rPr>
              <a:t>}</a:t>
            </a:r>
          </a:p>
          <a:p>
            <a:r>
              <a:rPr lang="en-US" b="0" i="0" u="none" strike="noStrike" baseline="0" dirty="0" err="1">
                <a:solidFill>
                  <a:srgbClr val="000089"/>
                </a:solidFill>
              </a:rPr>
              <a:t>System</a:t>
            </a:r>
            <a:r>
              <a:rPr lang="en-US" b="0" i="0" u="none" strike="noStrike" baseline="0" dirty="0" err="1">
                <a:solidFill>
                  <a:srgbClr val="555555"/>
                </a:solidFill>
              </a:rPr>
              <a:t>.</a:t>
            </a:r>
            <a:r>
              <a:rPr lang="en-US" b="0" i="0" u="none" strike="noStrike" baseline="0" dirty="0" err="1">
                <a:solidFill>
                  <a:srgbClr val="33009A"/>
                </a:solidFill>
              </a:rPr>
              <a:t>out</a:t>
            </a:r>
            <a:r>
              <a:rPr lang="en-US" b="0" i="0" u="none" strike="noStrike" baseline="0" dirty="0" err="1">
                <a:solidFill>
                  <a:srgbClr val="555555"/>
                </a:solidFill>
              </a:rPr>
              <a:t>.</a:t>
            </a:r>
            <a:r>
              <a:rPr lang="en-US" b="0" i="0" u="none" strike="noStrike" baseline="0" dirty="0" err="1">
                <a:solidFill>
                  <a:srgbClr val="33009A"/>
                </a:solidFill>
              </a:rPr>
              <a:t>println</a:t>
            </a:r>
            <a:r>
              <a:rPr lang="en-US" b="0" i="0" u="none" strike="noStrike" baseline="0" dirty="0">
                <a:solidFill>
                  <a:srgbClr val="555555"/>
                </a:solidFill>
              </a:rPr>
              <a:t>(</a:t>
            </a:r>
            <a:r>
              <a:rPr lang="en-US" b="0" i="0" u="none" strike="noStrike" baseline="0" dirty="0" err="1">
                <a:solidFill>
                  <a:srgbClr val="000089"/>
                </a:solidFill>
              </a:rPr>
              <a:t>getName</a:t>
            </a:r>
            <a:r>
              <a:rPr lang="en-US" b="0" i="0" u="none" strike="noStrike" baseline="0" dirty="0">
                <a:solidFill>
                  <a:srgbClr val="555555"/>
                </a:solidFill>
              </a:rPr>
              <a:t>() + </a:t>
            </a:r>
            <a:r>
              <a:rPr lang="en-US" b="0" i="0" u="none" strike="noStrike" baseline="0" dirty="0">
                <a:solidFill>
                  <a:srgbClr val="CD3300"/>
                </a:solidFill>
              </a:rPr>
              <a:t>" starting, IP=" </a:t>
            </a:r>
            <a:r>
              <a:rPr lang="en-US" b="0" i="0" u="none" strike="noStrike" baseline="0" dirty="0">
                <a:solidFill>
                  <a:srgbClr val="555555"/>
                </a:solidFill>
              </a:rPr>
              <a:t>+</a:t>
            </a:r>
            <a:r>
              <a:rPr lang="en-US" b="0" i="0" u="none" strike="noStrike" baseline="0" dirty="0" err="1">
                <a:solidFill>
                  <a:srgbClr val="000089"/>
                </a:solidFill>
              </a:rPr>
              <a:t>clientSocket</a:t>
            </a:r>
            <a:r>
              <a:rPr lang="en-US" b="0" i="0" u="none" strike="noStrike" baseline="0" dirty="0" err="1">
                <a:solidFill>
                  <a:srgbClr val="555555"/>
                </a:solidFill>
              </a:rPr>
              <a:t>.</a:t>
            </a:r>
            <a:r>
              <a:rPr lang="en-US" b="0" i="0" u="none" strike="noStrike" baseline="0" dirty="0" err="1">
                <a:solidFill>
                  <a:srgbClr val="33009A"/>
                </a:solidFill>
              </a:rPr>
              <a:t>getInetAddress</a:t>
            </a:r>
            <a:r>
              <a:rPr lang="en-US" b="0" i="0" u="none" strike="noStrike" baseline="0" dirty="0">
                <a:solidFill>
                  <a:srgbClr val="555555"/>
                </a:solidFill>
              </a:rPr>
              <a:t>());</a:t>
            </a:r>
          </a:p>
          <a:p>
            <a:r>
              <a:rPr lang="en-US" b="0" i="0" u="none" strike="noStrike" baseline="0" dirty="0" err="1">
                <a:solidFill>
                  <a:srgbClr val="000089"/>
                </a:solidFill>
              </a:rPr>
              <a:t>BufferedReader</a:t>
            </a:r>
            <a:r>
              <a:rPr lang="en-US" b="0" i="0" u="none" strike="noStrike" baseline="0" dirty="0">
                <a:solidFill>
                  <a:srgbClr val="000089"/>
                </a:solidFill>
              </a:rPr>
              <a:t> is </a:t>
            </a:r>
            <a:r>
              <a:rPr lang="en-US" b="0" i="0" u="none" strike="noStrike" baseline="0" dirty="0">
                <a:solidFill>
                  <a:srgbClr val="555555"/>
                </a:solidFill>
              </a:rPr>
              <a:t>= </a:t>
            </a:r>
            <a:r>
              <a:rPr lang="en-US" b="1" i="0" u="none" strike="noStrike" baseline="0" dirty="0">
                <a:solidFill>
                  <a:srgbClr val="00669A"/>
                </a:solidFill>
              </a:rPr>
              <a:t>new </a:t>
            </a:r>
            <a:r>
              <a:rPr lang="en-US" b="0" i="0" u="none" strike="noStrike" baseline="0" dirty="0" err="1">
                <a:solidFill>
                  <a:srgbClr val="000089"/>
                </a:solidFill>
              </a:rPr>
              <a:t>BufferedReader</a:t>
            </a:r>
            <a:r>
              <a:rPr lang="en-US" b="0" i="0" u="none" strike="noStrike" baseline="0" dirty="0">
                <a:solidFill>
                  <a:srgbClr val="555555"/>
                </a:solidFill>
              </a:rPr>
              <a:t>(</a:t>
            </a:r>
          </a:p>
          <a:p>
            <a:r>
              <a:rPr lang="en-US" b="1" i="0" u="none" strike="noStrike" baseline="0" dirty="0">
                <a:solidFill>
                  <a:srgbClr val="00669A"/>
                </a:solidFill>
              </a:rPr>
              <a:t>new </a:t>
            </a:r>
            <a:r>
              <a:rPr lang="en-US" b="0" i="0" u="none" strike="noStrike" baseline="0" dirty="0" err="1">
                <a:solidFill>
                  <a:srgbClr val="CD00FF"/>
                </a:solidFill>
              </a:rPr>
              <a:t>InputStreamReader</a:t>
            </a:r>
            <a:r>
              <a:rPr lang="en-US" b="0" i="0" u="none" strike="noStrike" baseline="0" dirty="0">
                <a:solidFill>
                  <a:srgbClr val="555555"/>
                </a:solidFill>
              </a:rPr>
              <a:t>(</a:t>
            </a:r>
            <a:r>
              <a:rPr lang="en-US" b="0" i="0" u="none" strike="noStrike" baseline="0" dirty="0" err="1">
                <a:solidFill>
                  <a:srgbClr val="000089"/>
                </a:solidFill>
              </a:rPr>
              <a:t>clientSocket</a:t>
            </a:r>
            <a:r>
              <a:rPr lang="en-US" b="0" i="0" u="none" strike="noStrike" baseline="0" dirty="0" err="1">
                <a:solidFill>
                  <a:srgbClr val="555555"/>
                </a:solidFill>
              </a:rPr>
              <a:t>.</a:t>
            </a:r>
            <a:r>
              <a:rPr lang="en-US" b="0" i="0" u="none" strike="noStrike" baseline="0" dirty="0" err="1">
                <a:solidFill>
                  <a:srgbClr val="33009A"/>
                </a:solidFill>
              </a:rPr>
              <a:t>getInputStream</a:t>
            </a:r>
            <a:r>
              <a:rPr lang="en-US" b="0" i="0" u="none" strike="noStrike" baseline="0" dirty="0">
                <a:solidFill>
                  <a:srgbClr val="555555"/>
                </a:solidFill>
              </a:rPr>
              <a:t>()));</a:t>
            </a:r>
          </a:p>
          <a:p>
            <a:r>
              <a:rPr lang="en-US" b="0" i="0" u="none" strike="noStrike" baseline="0" dirty="0" err="1">
                <a:solidFill>
                  <a:srgbClr val="000089"/>
                </a:solidFill>
              </a:rPr>
              <a:t>PrintStream</a:t>
            </a:r>
            <a:r>
              <a:rPr lang="en-US" b="0" i="0" u="none" strike="noStrike" baseline="0" dirty="0">
                <a:solidFill>
                  <a:srgbClr val="000089"/>
                </a:solidFill>
              </a:rPr>
              <a:t> </a:t>
            </a:r>
            <a:r>
              <a:rPr lang="en-US" b="0" i="0" u="none" strike="noStrike" baseline="0" dirty="0" err="1">
                <a:solidFill>
                  <a:srgbClr val="000089"/>
                </a:solidFill>
              </a:rPr>
              <a:t>os</a:t>
            </a:r>
            <a:r>
              <a:rPr lang="en-US" b="0" i="0" u="none" strike="noStrike" baseline="0" dirty="0">
                <a:solidFill>
                  <a:srgbClr val="000089"/>
                </a:solidFill>
              </a:rPr>
              <a:t> </a:t>
            </a:r>
            <a:r>
              <a:rPr lang="en-US" b="0" i="0" u="none" strike="noStrike" baseline="0" dirty="0">
                <a:solidFill>
                  <a:srgbClr val="555555"/>
                </a:solidFill>
              </a:rPr>
              <a:t>= </a:t>
            </a:r>
            <a:r>
              <a:rPr lang="en-US" b="1" i="0" u="none" strike="noStrike" baseline="0" dirty="0">
                <a:solidFill>
                  <a:srgbClr val="00669A"/>
                </a:solidFill>
              </a:rPr>
              <a:t>new </a:t>
            </a:r>
            <a:r>
              <a:rPr lang="en-US" b="0" i="0" u="none" strike="noStrike" baseline="0" dirty="0" err="1">
                <a:solidFill>
                  <a:srgbClr val="000089"/>
                </a:solidFill>
              </a:rPr>
              <a:t>PrintStream</a:t>
            </a:r>
            <a:r>
              <a:rPr lang="en-US" b="0" i="0" u="none" strike="noStrike" baseline="0" dirty="0">
                <a:solidFill>
                  <a:srgbClr val="555555"/>
                </a:solidFill>
              </a:rPr>
              <a:t>(</a:t>
            </a:r>
            <a:r>
              <a:rPr lang="en-US" b="0" i="0" u="none" strike="noStrike" baseline="0" dirty="0" err="1">
                <a:solidFill>
                  <a:srgbClr val="000089"/>
                </a:solidFill>
              </a:rPr>
              <a:t>clientSocket</a:t>
            </a:r>
            <a:r>
              <a:rPr lang="en-US" b="0" i="0" u="none" strike="noStrike" baseline="0" dirty="0" err="1">
                <a:solidFill>
                  <a:srgbClr val="555555"/>
                </a:solidFill>
              </a:rPr>
              <a:t>.</a:t>
            </a:r>
            <a:r>
              <a:rPr lang="en-US" b="0" i="0" u="none" strike="noStrike" baseline="0" dirty="0" err="1">
                <a:solidFill>
                  <a:srgbClr val="33009A"/>
                </a:solidFill>
              </a:rPr>
              <a:t>getOutputStream</a:t>
            </a:r>
            <a:r>
              <a:rPr lang="en-US" b="0" i="0" u="none" strike="noStrike" baseline="0" dirty="0">
                <a:solidFill>
                  <a:srgbClr val="555555"/>
                </a:solidFill>
              </a:rPr>
              <a:t>(), </a:t>
            </a:r>
            <a:r>
              <a:rPr lang="en-US" b="1" i="0" u="none" strike="noStrike" baseline="0" dirty="0">
                <a:solidFill>
                  <a:srgbClr val="00669A"/>
                </a:solidFill>
              </a:rPr>
              <a:t>true</a:t>
            </a:r>
            <a:r>
              <a:rPr lang="en-US" b="0" i="0" u="none" strike="noStrike" baseline="0" dirty="0">
                <a:solidFill>
                  <a:srgbClr val="555555"/>
                </a:solidFill>
              </a:rPr>
              <a:t>);</a:t>
            </a:r>
          </a:p>
          <a:p>
            <a:r>
              <a:rPr lang="en-US" b="0" i="0" u="none" strike="noStrike" baseline="0" dirty="0">
                <a:solidFill>
                  <a:srgbClr val="000089"/>
                </a:solidFill>
              </a:rPr>
              <a:t>String line</a:t>
            </a:r>
            <a:r>
              <a:rPr lang="en-US" b="0" i="0" u="none" strike="noStrike" baseline="0" dirty="0">
                <a:solidFill>
                  <a:srgbClr val="555555"/>
                </a:solidFill>
              </a:rPr>
              <a:t>;</a:t>
            </a:r>
          </a:p>
          <a:p>
            <a:r>
              <a:rPr lang="en-US" b="1" i="0" u="none" strike="noStrike" baseline="0" dirty="0">
                <a:solidFill>
                  <a:srgbClr val="00669A"/>
                </a:solidFill>
              </a:rPr>
              <a:t>while </a:t>
            </a:r>
            <a:r>
              <a:rPr lang="en-US" b="0" i="0" u="none" strike="noStrike" baseline="0" dirty="0">
                <a:solidFill>
                  <a:srgbClr val="555555"/>
                </a:solidFill>
              </a:rPr>
              <a:t>((</a:t>
            </a:r>
            <a:r>
              <a:rPr lang="en-US" b="0" i="0" u="none" strike="noStrike" baseline="0" dirty="0">
                <a:solidFill>
                  <a:srgbClr val="000089"/>
                </a:solidFill>
              </a:rPr>
              <a:t>line </a:t>
            </a:r>
            <a:r>
              <a:rPr lang="en-US" b="0" i="0" u="none" strike="noStrike" baseline="0" dirty="0">
                <a:solidFill>
                  <a:srgbClr val="555555"/>
                </a:solidFill>
              </a:rPr>
              <a:t>= </a:t>
            </a:r>
            <a:r>
              <a:rPr lang="en-US" b="0" i="0" u="none" strike="noStrike" baseline="0" dirty="0" err="1">
                <a:solidFill>
                  <a:srgbClr val="000089"/>
                </a:solidFill>
              </a:rPr>
              <a:t>is</a:t>
            </a:r>
            <a:r>
              <a:rPr lang="en-US" b="0" i="0" u="none" strike="noStrike" baseline="0" dirty="0" err="1">
                <a:solidFill>
                  <a:srgbClr val="555555"/>
                </a:solidFill>
              </a:rPr>
              <a:t>.</a:t>
            </a:r>
            <a:r>
              <a:rPr lang="en-US" b="0" i="0" u="none" strike="noStrike" baseline="0" dirty="0" err="1">
                <a:solidFill>
                  <a:srgbClr val="33009A"/>
                </a:solidFill>
              </a:rPr>
              <a:t>readLine</a:t>
            </a:r>
            <a:r>
              <a:rPr lang="en-US" b="0" i="0" u="none" strike="noStrike" baseline="0" dirty="0">
                <a:solidFill>
                  <a:srgbClr val="555555"/>
                </a:solidFill>
              </a:rPr>
              <a:t>()) != </a:t>
            </a:r>
            <a:r>
              <a:rPr lang="en-US" b="1" i="0" u="none" strike="noStrike" baseline="0" dirty="0">
                <a:solidFill>
                  <a:srgbClr val="00669A"/>
                </a:solidFill>
              </a:rPr>
              <a:t>null</a:t>
            </a:r>
            <a:r>
              <a:rPr lang="en-US" b="0" i="0" u="none" strike="noStrike" baseline="0" dirty="0">
                <a:solidFill>
                  <a:srgbClr val="555555"/>
                </a:solidFill>
              </a:rPr>
              <a:t>) {</a:t>
            </a:r>
          </a:p>
          <a:p>
            <a:r>
              <a:rPr lang="en-US" b="0" i="0" u="none" strike="noStrike" baseline="0" dirty="0" err="1">
                <a:solidFill>
                  <a:srgbClr val="000089"/>
                </a:solidFill>
              </a:rPr>
              <a:t>os</a:t>
            </a:r>
            <a:r>
              <a:rPr lang="en-US" b="0" i="0" u="none" strike="noStrike" baseline="0" dirty="0" err="1">
                <a:solidFill>
                  <a:srgbClr val="555555"/>
                </a:solidFill>
              </a:rPr>
              <a:t>.</a:t>
            </a:r>
            <a:r>
              <a:rPr lang="en-US" b="0" i="0" u="none" strike="noStrike" baseline="0" dirty="0" err="1">
                <a:solidFill>
                  <a:srgbClr val="33009A"/>
                </a:solidFill>
              </a:rPr>
              <a:t>print</a:t>
            </a:r>
            <a:r>
              <a:rPr lang="en-US" b="0" i="0" u="none" strike="noStrike" baseline="0" dirty="0">
                <a:solidFill>
                  <a:srgbClr val="555555"/>
                </a:solidFill>
              </a:rPr>
              <a:t>(</a:t>
            </a:r>
            <a:r>
              <a:rPr lang="en-US" b="0" i="0" u="none" strike="noStrike" baseline="0" dirty="0">
                <a:solidFill>
                  <a:srgbClr val="000089"/>
                </a:solidFill>
              </a:rPr>
              <a:t>line </a:t>
            </a:r>
            <a:r>
              <a:rPr lang="en-US" b="0" i="0" u="none" strike="noStrike" baseline="0" dirty="0">
                <a:solidFill>
                  <a:srgbClr val="555555"/>
                </a:solidFill>
              </a:rPr>
              <a:t>+ </a:t>
            </a:r>
            <a:r>
              <a:rPr lang="en-US" b="0" i="0" u="none" strike="noStrike" baseline="0" dirty="0">
                <a:solidFill>
                  <a:srgbClr val="CD3300"/>
                </a:solidFill>
              </a:rPr>
              <a:t>"\r\n"</a:t>
            </a:r>
            <a:r>
              <a:rPr lang="en-US" b="0" i="0" u="none" strike="noStrike" baseline="0" dirty="0">
                <a:solidFill>
                  <a:srgbClr val="555555"/>
                </a:solidFill>
              </a:rPr>
              <a:t>);</a:t>
            </a:r>
          </a:p>
          <a:p>
            <a:r>
              <a:rPr lang="en-US" b="0" i="0" u="none" strike="noStrike" baseline="0" dirty="0" err="1">
                <a:solidFill>
                  <a:srgbClr val="000089"/>
                </a:solidFill>
              </a:rPr>
              <a:t>os</a:t>
            </a:r>
            <a:r>
              <a:rPr lang="en-US" b="0" i="0" u="none" strike="noStrike" baseline="0" dirty="0" err="1">
                <a:solidFill>
                  <a:srgbClr val="555555"/>
                </a:solidFill>
              </a:rPr>
              <a:t>.</a:t>
            </a:r>
            <a:r>
              <a:rPr lang="en-US" b="0" i="0" u="none" strike="noStrike" baseline="0" dirty="0" err="1">
                <a:solidFill>
                  <a:srgbClr val="33009A"/>
                </a:solidFill>
              </a:rPr>
              <a:t>flush</a:t>
            </a:r>
            <a:r>
              <a:rPr lang="en-US" b="0" i="0" u="none" strike="noStrike" baseline="0" dirty="0">
                <a:solidFill>
                  <a:srgbClr val="555555"/>
                </a:solidFill>
              </a:rPr>
              <a:t>();</a:t>
            </a:r>
          </a:p>
          <a:p>
            <a:r>
              <a:rPr lang="en-US" b="0" i="0" u="none" strike="noStrike" baseline="0" dirty="0">
                <a:solidFill>
                  <a:srgbClr val="555555"/>
                </a:solidFill>
              </a:rPr>
              <a:t>}</a:t>
            </a:r>
          </a:p>
          <a:p>
            <a:r>
              <a:rPr lang="en-US" b="0" i="0" u="none" strike="noStrike" baseline="0" dirty="0" err="1">
                <a:solidFill>
                  <a:srgbClr val="000089"/>
                </a:solidFill>
              </a:rPr>
              <a:t>System</a:t>
            </a:r>
            <a:r>
              <a:rPr lang="en-US" b="0" i="0" u="none" strike="noStrike" baseline="0" dirty="0" err="1">
                <a:solidFill>
                  <a:srgbClr val="555555"/>
                </a:solidFill>
              </a:rPr>
              <a:t>.</a:t>
            </a:r>
            <a:r>
              <a:rPr lang="en-US" b="0" i="0" u="none" strike="noStrike" baseline="0" dirty="0" err="1">
                <a:solidFill>
                  <a:srgbClr val="33009A"/>
                </a:solidFill>
              </a:rPr>
              <a:t>out</a:t>
            </a:r>
            <a:r>
              <a:rPr lang="en-US" b="0" i="0" u="none" strike="noStrike" baseline="0" dirty="0" err="1">
                <a:solidFill>
                  <a:srgbClr val="555555"/>
                </a:solidFill>
              </a:rPr>
              <a:t>.</a:t>
            </a:r>
            <a:r>
              <a:rPr lang="en-US" b="0" i="0" u="none" strike="noStrike" baseline="0" dirty="0" err="1">
                <a:solidFill>
                  <a:srgbClr val="33009A"/>
                </a:solidFill>
              </a:rPr>
              <a:t>println</a:t>
            </a:r>
            <a:r>
              <a:rPr lang="en-US" b="0" i="0" u="none" strike="noStrike" baseline="0" dirty="0">
                <a:solidFill>
                  <a:srgbClr val="555555"/>
                </a:solidFill>
              </a:rPr>
              <a:t>(</a:t>
            </a:r>
            <a:r>
              <a:rPr lang="en-US" b="0" i="0" u="none" strike="noStrike" baseline="0" dirty="0" err="1">
                <a:solidFill>
                  <a:srgbClr val="000089"/>
                </a:solidFill>
              </a:rPr>
              <a:t>getName</a:t>
            </a:r>
            <a:r>
              <a:rPr lang="en-US" b="0" i="0" u="none" strike="noStrike" baseline="0" dirty="0">
                <a:solidFill>
                  <a:srgbClr val="555555"/>
                </a:solidFill>
              </a:rPr>
              <a:t>() + </a:t>
            </a:r>
            <a:r>
              <a:rPr lang="en-US" b="0" i="0" u="none" strike="noStrike" baseline="0" dirty="0">
                <a:solidFill>
                  <a:srgbClr val="CD3300"/>
                </a:solidFill>
              </a:rPr>
              <a:t>" ENDED "</a:t>
            </a:r>
            <a:r>
              <a:rPr lang="en-US" b="0" i="0" u="none" strike="noStrike" baseline="0" dirty="0">
                <a:solidFill>
                  <a:srgbClr val="555555"/>
                </a:solidFill>
              </a:rPr>
              <a:t>);</a:t>
            </a:r>
          </a:p>
          <a:p>
            <a:r>
              <a:rPr lang="en-US" b="0" i="0" u="none" strike="noStrike" baseline="0" dirty="0" err="1">
                <a:solidFill>
                  <a:srgbClr val="000089"/>
                </a:solidFill>
              </a:rPr>
              <a:t>clientSocket</a:t>
            </a:r>
            <a:r>
              <a:rPr lang="en-US" b="0" i="0" u="none" strike="noStrike" baseline="0" dirty="0" err="1">
                <a:solidFill>
                  <a:srgbClr val="555555"/>
                </a:solidFill>
              </a:rPr>
              <a:t>.</a:t>
            </a:r>
            <a:r>
              <a:rPr lang="en-US" b="0" i="0" u="none" strike="noStrike" baseline="0" dirty="0" err="1">
                <a:solidFill>
                  <a:srgbClr val="33009A"/>
                </a:solidFill>
              </a:rPr>
              <a:t>close</a:t>
            </a:r>
            <a:r>
              <a:rPr lang="en-US" b="0" i="0" u="none" strike="noStrike" baseline="0" dirty="0">
                <a:solidFill>
                  <a:srgbClr val="555555"/>
                </a:solidFill>
              </a:rPr>
              <a:t>();</a:t>
            </a:r>
          </a:p>
          <a:p>
            <a:r>
              <a:rPr lang="en-US" b="0" i="0" u="none" strike="noStrike" baseline="0" dirty="0">
                <a:solidFill>
                  <a:srgbClr val="555555"/>
                </a:solidFill>
              </a:rPr>
              <a:t>} </a:t>
            </a:r>
            <a:r>
              <a:rPr lang="en-US" b="1" i="0" u="none" strike="noStrike" baseline="0" dirty="0">
                <a:solidFill>
                  <a:srgbClr val="00669A"/>
                </a:solidFill>
              </a:rPr>
              <a:t>catch </a:t>
            </a:r>
            <a:r>
              <a:rPr lang="en-US" b="0" i="0" u="none" strike="noStrike" baseline="0" dirty="0">
                <a:solidFill>
                  <a:srgbClr val="555555"/>
                </a:solidFill>
              </a:rPr>
              <a:t>(</a:t>
            </a:r>
            <a:r>
              <a:rPr lang="en-US" b="0" i="0" u="none" strike="noStrike" baseline="0" dirty="0" err="1">
                <a:solidFill>
                  <a:srgbClr val="000089"/>
                </a:solidFill>
              </a:rPr>
              <a:t>IOException</a:t>
            </a:r>
            <a:r>
              <a:rPr lang="en-US" b="0" i="0" u="none" strike="noStrike" baseline="0" dirty="0">
                <a:solidFill>
                  <a:srgbClr val="000089"/>
                </a:solidFill>
              </a:rPr>
              <a:t> ex</a:t>
            </a:r>
            <a:r>
              <a:rPr lang="en-US" b="0" i="0" u="none" strike="noStrike" baseline="0" dirty="0">
                <a:solidFill>
                  <a:srgbClr val="555555"/>
                </a:solidFill>
              </a:rPr>
              <a:t>) {</a:t>
            </a:r>
            <a:endParaRPr lang="en-US" dirty="0"/>
          </a:p>
        </p:txBody>
      </p:sp>
      <p:sp>
        <p:nvSpPr>
          <p:cNvPr id="5" name="Rectangle 4"/>
          <p:cNvSpPr/>
          <p:nvPr/>
        </p:nvSpPr>
        <p:spPr>
          <a:xfrm>
            <a:off x="6319838" y="246013"/>
            <a:ext cx="6096000" cy="2031325"/>
          </a:xfrm>
          <a:prstGeom prst="rect">
            <a:avLst/>
          </a:prstGeom>
        </p:spPr>
        <p:txBody>
          <a:bodyPr>
            <a:spAutoFit/>
          </a:bodyPr>
          <a:lstStyle/>
          <a:p>
            <a:r>
              <a:rPr lang="en-US" dirty="0" err="1">
                <a:solidFill>
                  <a:srgbClr val="000089"/>
                </a:solidFill>
              </a:rPr>
              <a:t>System.out.println</a:t>
            </a:r>
            <a:r>
              <a:rPr lang="en-US" dirty="0">
                <a:solidFill>
                  <a:srgbClr val="000089"/>
                </a:solidFill>
              </a:rPr>
              <a:t>(</a:t>
            </a:r>
            <a:r>
              <a:rPr lang="en-US" dirty="0" err="1">
                <a:solidFill>
                  <a:srgbClr val="000089"/>
                </a:solidFill>
              </a:rPr>
              <a:t>getName</a:t>
            </a:r>
            <a:r>
              <a:rPr lang="en-US" dirty="0">
                <a:solidFill>
                  <a:srgbClr val="000089"/>
                </a:solidFill>
              </a:rPr>
              <a:t>() + ": IO Error on socket " + ex);</a:t>
            </a:r>
          </a:p>
          <a:p>
            <a:r>
              <a:rPr lang="en-US" dirty="0">
                <a:solidFill>
                  <a:srgbClr val="000089"/>
                </a:solidFill>
              </a:rPr>
              <a:t>return;</a:t>
            </a:r>
          </a:p>
          <a:p>
            <a:r>
              <a:rPr lang="en-US" dirty="0">
                <a:solidFill>
                  <a:srgbClr val="000089"/>
                </a:solidFill>
              </a:rPr>
              <a:t>}</a:t>
            </a:r>
          </a:p>
          <a:p>
            <a:r>
              <a:rPr lang="en-US" dirty="0">
                <a:solidFill>
                  <a:srgbClr val="000089"/>
                </a:solidFill>
              </a:rPr>
              <a:t>}</a:t>
            </a:r>
          </a:p>
          <a:p>
            <a:r>
              <a:rPr lang="en-US" dirty="0">
                <a:solidFill>
                  <a:srgbClr val="000089"/>
                </a:solidFill>
              </a:rPr>
              <a:t>}</a:t>
            </a:r>
          </a:p>
          <a:p>
            <a:r>
              <a:rPr lang="en-US" dirty="0">
                <a:solidFill>
                  <a:srgbClr val="000089"/>
                </a:solidFill>
              </a:rPr>
              <a:t>}</a:t>
            </a:r>
          </a:p>
          <a:p>
            <a:r>
              <a:rPr lang="en-US" dirty="0">
                <a:solidFill>
                  <a:srgbClr val="000089"/>
                </a:solidFill>
              </a:rPr>
              <a:t>}</a:t>
            </a:r>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616040427"/>
      </p:ext>
    </p:extLst>
  </p:cSld>
  <p:clrMapOvr>
    <a:masterClrMapping/>
  </p:clrMapOvr>
  <mc:AlternateContent xmlns:mc="http://schemas.openxmlformats.org/markup-compatibility/2006" xmlns:p14="http://schemas.microsoft.com/office/powerpoint/2010/main">
    <mc:Choice Requires="p14">
      <p:transition spd="slow" p14:dur="2000" advTm="73614"/>
    </mc:Choice>
    <mc:Fallback xmlns="">
      <p:transition spd="slow" advTm="736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animEffect transition="in" filter="wipe(down)">
                                      <p:cBhvr>
                                        <p:cTn id="11" dur="500"/>
                                        <p:tgtEl>
                                          <p:spTgt spid="4">
                                            <p:txEl>
                                              <p:pRg st="4" end="4"/>
                                            </p:txEl>
                                          </p:spTgt>
                                        </p:tgtEl>
                                      </p:cBhvr>
                                    </p:animEffect>
                                  </p:childTnLst>
                                </p:cTn>
                              </p:par>
                              <p:par>
                                <p:cTn id="12" presetID="22" presetClass="entr" presetSubtype="4" fill="hold" nodeType="withEffect">
                                  <p:stCondLst>
                                    <p:cond delay="0"/>
                                  </p:stCondLst>
                                  <p:childTnLst>
                                    <p:set>
                                      <p:cBhvr>
                                        <p:cTn id="13" dur="1" fill="hold">
                                          <p:stCondLst>
                                            <p:cond delay="0"/>
                                          </p:stCondLst>
                                        </p:cTn>
                                        <p:tgtEl>
                                          <p:spTgt spid="4">
                                            <p:txEl>
                                              <p:pRg st="5" end="5"/>
                                            </p:txEl>
                                          </p:spTgt>
                                        </p:tgtEl>
                                        <p:attrNameLst>
                                          <p:attrName>style.visibility</p:attrName>
                                        </p:attrNameLst>
                                      </p:cBhvr>
                                      <p:to>
                                        <p:strVal val="visible"/>
                                      </p:to>
                                    </p:set>
                                    <p:animEffect transition="in" filter="wipe(down)">
                                      <p:cBhvr>
                                        <p:cTn id="14" dur="500"/>
                                        <p:tgtEl>
                                          <p:spTgt spid="4">
                                            <p:txEl>
                                              <p:pRg st="5" end="5"/>
                                            </p:txEl>
                                          </p:spTgt>
                                        </p:tgtEl>
                                      </p:cBhvr>
                                    </p:animEffect>
                                  </p:childTnLst>
                                </p:cTn>
                              </p:par>
                              <p:par>
                                <p:cTn id="15" presetID="22" presetClass="entr" presetSubtype="4" fill="hold" nodeType="with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animEffect transition="in" filter="wipe(down)">
                                      <p:cBhvr>
                                        <p:cTn id="17" dur="500"/>
                                        <p:tgtEl>
                                          <p:spTgt spid="4">
                                            <p:txEl>
                                              <p:pRg st="6" end="6"/>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4">
                                            <p:txEl>
                                              <p:pRg st="7" end="7"/>
                                            </p:txEl>
                                          </p:spTgt>
                                        </p:tgtEl>
                                        <p:attrNameLst>
                                          <p:attrName>style.visibility</p:attrName>
                                        </p:attrNameLst>
                                      </p:cBhvr>
                                      <p:to>
                                        <p:strVal val="visible"/>
                                      </p:to>
                                    </p:set>
                                    <p:animEffect transition="in" filter="wipe(down)">
                                      <p:cBhvr>
                                        <p:cTn id="20" dur="500"/>
                                        <p:tgtEl>
                                          <p:spTgt spid="4">
                                            <p:txEl>
                                              <p:pRg st="7" end="7"/>
                                            </p:txEl>
                                          </p:spTgt>
                                        </p:tgtEl>
                                      </p:cBhvr>
                                    </p:animEffect>
                                  </p:childTnLst>
                                </p:cTn>
                              </p:par>
                              <p:par>
                                <p:cTn id="21" presetID="22" presetClass="entr" presetSubtype="4" fill="hold"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animEffect transition="in" filter="wipe(down)">
                                      <p:cBhvr>
                                        <p:cTn id="23" dur="500"/>
                                        <p:tgtEl>
                                          <p:spTgt spid="4">
                                            <p:txEl>
                                              <p:pRg st="8" end="8"/>
                                            </p:txEl>
                                          </p:spTgt>
                                        </p:tgtEl>
                                      </p:cBhvr>
                                    </p:animEffect>
                                  </p:childTnLst>
                                </p:cTn>
                              </p:par>
                              <p:par>
                                <p:cTn id="24" presetID="22" presetClass="entr" presetSubtype="4" fill="hold" nodeType="withEffect">
                                  <p:stCondLst>
                                    <p:cond delay="0"/>
                                  </p:stCondLst>
                                  <p:childTnLst>
                                    <p:set>
                                      <p:cBhvr>
                                        <p:cTn id="25" dur="1" fill="hold">
                                          <p:stCondLst>
                                            <p:cond delay="0"/>
                                          </p:stCondLst>
                                        </p:cTn>
                                        <p:tgtEl>
                                          <p:spTgt spid="4">
                                            <p:txEl>
                                              <p:pRg st="9" end="9"/>
                                            </p:txEl>
                                          </p:spTgt>
                                        </p:tgtEl>
                                        <p:attrNameLst>
                                          <p:attrName>style.visibility</p:attrName>
                                        </p:attrNameLst>
                                      </p:cBhvr>
                                      <p:to>
                                        <p:strVal val="visible"/>
                                      </p:to>
                                    </p:set>
                                    <p:animEffect transition="in" filter="wipe(down)">
                                      <p:cBhvr>
                                        <p:cTn id="26" dur="500"/>
                                        <p:tgtEl>
                                          <p:spTgt spid="4">
                                            <p:txEl>
                                              <p:pRg st="9" end="9"/>
                                            </p:txEl>
                                          </p:spTgt>
                                        </p:tgtEl>
                                      </p:cBhvr>
                                    </p:animEffect>
                                  </p:childTnLst>
                                </p:cTn>
                              </p:par>
                              <p:par>
                                <p:cTn id="27" presetID="22" presetClass="entr" presetSubtype="4" fill="hold" nodeType="withEffect">
                                  <p:stCondLst>
                                    <p:cond delay="0"/>
                                  </p:stCondLst>
                                  <p:childTnLst>
                                    <p:set>
                                      <p:cBhvr>
                                        <p:cTn id="28" dur="1" fill="hold">
                                          <p:stCondLst>
                                            <p:cond delay="0"/>
                                          </p:stCondLst>
                                        </p:cTn>
                                        <p:tgtEl>
                                          <p:spTgt spid="4">
                                            <p:txEl>
                                              <p:pRg st="10" end="10"/>
                                            </p:txEl>
                                          </p:spTgt>
                                        </p:tgtEl>
                                        <p:attrNameLst>
                                          <p:attrName>style.visibility</p:attrName>
                                        </p:attrNameLst>
                                      </p:cBhvr>
                                      <p:to>
                                        <p:strVal val="visible"/>
                                      </p:to>
                                    </p:set>
                                    <p:animEffect transition="in" filter="wipe(down)">
                                      <p:cBhvr>
                                        <p:cTn id="29" dur="500"/>
                                        <p:tgtEl>
                                          <p:spTgt spid="4">
                                            <p:txEl>
                                              <p:pRg st="10" end="1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4">
                                            <p:txEl>
                                              <p:pRg st="13" end="13"/>
                                            </p:txEl>
                                          </p:spTgt>
                                        </p:tgtEl>
                                        <p:attrNameLst>
                                          <p:attrName>style.visibility</p:attrName>
                                        </p:attrNameLst>
                                      </p:cBhvr>
                                      <p:to>
                                        <p:strVal val="visible"/>
                                      </p:to>
                                    </p:set>
                                    <p:animEffect transition="in" filter="wipe(down)">
                                      <p:cBhvr>
                                        <p:cTn id="34" dur="500"/>
                                        <p:tgtEl>
                                          <p:spTgt spid="4">
                                            <p:txEl>
                                              <p:pRg st="13" end="13"/>
                                            </p:txEl>
                                          </p:spTgt>
                                        </p:tgtEl>
                                      </p:cBhvr>
                                    </p:animEffect>
                                  </p:childTnLst>
                                </p:cTn>
                              </p:par>
                              <p:par>
                                <p:cTn id="35" presetID="22" presetClass="entr" presetSubtype="4" fill="hold" nodeType="withEffect">
                                  <p:stCondLst>
                                    <p:cond delay="0"/>
                                  </p:stCondLst>
                                  <p:childTnLst>
                                    <p:set>
                                      <p:cBhvr>
                                        <p:cTn id="36" dur="1" fill="hold">
                                          <p:stCondLst>
                                            <p:cond delay="0"/>
                                          </p:stCondLst>
                                        </p:cTn>
                                        <p:tgtEl>
                                          <p:spTgt spid="4">
                                            <p:txEl>
                                              <p:pRg st="14" end="14"/>
                                            </p:txEl>
                                          </p:spTgt>
                                        </p:tgtEl>
                                        <p:attrNameLst>
                                          <p:attrName>style.visibility</p:attrName>
                                        </p:attrNameLst>
                                      </p:cBhvr>
                                      <p:to>
                                        <p:strVal val="visible"/>
                                      </p:to>
                                    </p:set>
                                    <p:animEffect transition="in" filter="wipe(down)">
                                      <p:cBhvr>
                                        <p:cTn id="37" dur="500"/>
                                        <p:tgtEl>
                                          <p:spTgt spid="4">
                                            <p:txEl>
                                              <p:pRg st="14" end="14"/>
                                            </p:txEl>
                                          </p:spTgt>
                                        </p:tgtEl>
                                      </p:cBhvr>
                                    </p:animEffect>
                                  </p:childTnLst>
                                </p:cTn>
                              </p:par>
                              <p:par>
                                <p:cTn id="38" presetID="22" presetClass="entr" presetSubtype="4" fill="hold" nodeType="withEffect">
                                  <p:stCondLst>
                                    <p:cond delay="0"/>
                                  </p:stCondLst>
                                  <p:childTnLst>
                                    <p:set>
                                      <p:cBhvr>
                                        <p:cTn id="39" dur="1" fill="hold">
                                          <p:stCondLst>
                                            <p:cond delay="0"/>
                                          </p:stCondLst>
                                        </p:cTn>
                                        <p:tgtEl>
                                          <p:spTgt spid="4">
                                            <p:txEl>
                                              <p:pRg st="15" end="15"/>
                                            </p:txEl>
                                          </p:spTgt>
                                        </p:tgtEl>
                                        <p:attrNameLst>
                                          <p:attrName>style.visibility</p:attrName>
                                        </p:attrNameLst>
                                      </p:cBhvr>
                                      <p:to>
                                        <p:strVal val="visible"/>
                                      </p:to>
                                    </p:set>
                                    <p:animEffect transition="in" filter="wipe(down)">
                                      <p:cBhvr>
                                        <p:cTn id="40" dur="500"/>
                                        <p:tgtEl>
                                          <p:spTgt spid="4">
                                            <p:txEl>
                                              <p:pRg st="15" end="15"/>
                                            </p:txEl>
                                          </p:spTgt>
                                        </p:tgtEl>
                                      </p:cBhvr>
                                    </p:animEffect>
                                  </p:childTnLst>
                                </p:cTn>
                              </p:par>
                              <p:par>
                                <p:cTn id="41" presetID="22" presetClass="entr" presetSubtype="4" fill="hold" nodeType="withEffect">
                                  <p:stCondLst>
                                    <p:cond delay="0"/>
                                  </p:stCondLst>
                                  <p:childTnLst>
                                    <p:set>
                                      <p:cBhvr>
                                        <p:cTn id="42" dur="1" fill="hold">
                                          <p:stCondLst>
                                            <p:cond delay="0"/>
                                          </p:stCondLst>
                                        </p:cTn>
                                        <p:tgtEl>
                                          <p:spTgt spid="4">
                                            <p:txEl>
                                              <p:pRg st="16" end="16"/>
                                            </p:txEl>
                                          </p:spTgt>
                                        </p:tgtEl>
                                        <p:attrNameLst>
                                          <p:attrName>style.visibility</p:attrName>
                                        </p:attrNameLst>
                                      </p:cBhvr>
                                      <p:to>
                                        <p:strVal val="visible"/>
                                      </p:to>
                                    </p:set>
                                    <p:animEffect transition="in" filter="wipe(down)">
                                      <p:cBhvr>
                                        <p:cTn id="43" dur="500"/>
                                        <p:tgtEl>
                                          <p:spTgt spid="4">
                                            <p:txEl>
                                              <p:pRg st="16" end="16"/>
                                            </p:txEl>
                                          </p:spTgt>
                                        </p:tgtEl>
                                      </p:cBhvr>
                                    </p:animEffect>
                                  </p:childTnLst>
                                </p:cTn>
                              </p:par>
                              <p:par>
                                <p:cTn id="44" presetID="22" presetClass="entr" presetSubtype="4" fill="hold" nodeType="withEffect">
                                  <p:stCondLst>
                                    <p:cond delay="0"/>
                                  </p:stCondLst>
                                  <p:childTnLst>
                                    <p:set>
                                      <p:cBhvr>
                                        <p:cTn id="45" dur="1" fill="hold">
                                          <p:stCondLst>
                                            <p:cond delay="0"/>
                                          </p:stCondLst>
                                        </p:cTn>
                                        <p:tgtEl>
                                          <p:spTgt spid="4">
                                            <p:txEl>
                                              <p:pRg st="17" end="17"/>
                                            </p:txEl>
                                          </p:spTgt>
                                        </p:tgtEl>
                                        <p:attrNameLst>
                                          <p:attrName>style.visibility</p:attrName>
                                        </p:attrNameLst>
                                      </p:cBhvr>
                                      <p:to>
                                        <p:strVal val="visible"/>
                                      </p:to>
                                    </p:set>
                                    <p:animEffect transition="in" filter="wipe(down)">
                                      <p:cBhvr>
                                        <p:cTn id="46" dur="500"/>
                                        <p:tgtEl>
                                          <p:spTgt spid="4">
                                            <p:txEl>
                                              <p:pRg st="17" end="17"/>
                                            </p:txEl>
                                          </p:spTgt>
                                        </p:tgtEl>
                                      </p:cBhvr>
                                    </p:animEffect>
                                  </p:childTnLst>
                                </p:cTn>
                              </p:par>
                              <p:par>
                                <p:cTn id="47" presetID="22" presetClass="entr" presetSubtype="4" fill="hold" nodeType="withEffect">
                                  <p:stCondLst>
                                    <p:cond delay="0"/>
                                  </p:stCondLst>
                                  <p:childTnLst>
                                    <p:set>
                                      <p:cBhvr>
                                        <p:cTn id="48" dur="1" fill="hold">
                                          <p:stCondLst>
                                            <p:cond delay="0"/>
                                          </p:stCondLst>
                                        </p:cTn>
                                        <p:tgtEl>
                                          <p:spTgt spid="4">
                                            <p:txEl>
                                              <p:pRg st="18" end="18"/>
                                            </p:txEl>
                                          </p:spTgt>
                                        </p:tgtEl>
                                        <p:attrNameLst>
                                          <p:attrName>style.visibility</p:attrName>
                                        </p:attrNameLst>
                                      </p:cBhvr>
                                      <p:to>
                                        <p:strVal val="visible"/>
                                      </p:to>
                                    </p:set>
                                    <p:animEffect transition="in" filter="wipe(down)">
                                      <p:cBhvr>
                                        <p:cTn id="49" dur="500"/>
                                        <p:tgtEl>
                                          <p:spTgt spid="4">
                                            <p:txEl>
                                              <p:pRg st="18" end="18"/>
                                            </p:txEl>
                                          </p:spTgt>
                                        </p:tgtEl>
                                      </p:cBhvr>
                                    </p:animEffect>
                                  </p:childTnLst>
                                </p:cTn>
                              </p:par>
                              <p:par>
                                <p:cTn id="50" presetID="22" presetClass="entr" presetSubtype="4" fill="hold" nodeType="withEffect">
                                  <p:stCondLst>
                                    <p:cond delay="0"/>
                                  </p:stCondLst>
                                  <p:childTnLst>
                                    <p:set>
                                      <p:cBhvr>
                                        <p:cTn id="51" dur="1" fill="hold">
                                          <p:stCondLst>
                                            <p:cond delay="0"/>
                                          </p:stCondLst>
                                        </p:cTn>
                                        <p:tgtEl>
                                          <p:spTgt spid="4">
                                            <p:txEl>
                                              <p:pRg st="19" end="19"/>
                                            </p:txEl>
                                          </p:spTgt>
                                        </p:tgtEl>
                                        <p:attrNameLst>
                                          <p:attrName>style.visibility</p:attrName>
                                        </p:attrNameLst>
                                      </p:cBhvr>
                                      <p:to>
                                        <p:strVal val="visible"/>
                                      </p:to>
                                    </p:set>
                                    <p:animEffect transition="in" filter="wipe(down)">
                                      <p:cBhvr>
                                        <p:cTn id="52" dur="500"/>
                                        <p:tgtEl>
                                          <p:spTgt spid="4">
                                            <p:txEl>
                                              <p:pRg st="19" end="1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4">
                                            <p:txEl>
                                              <p:pRg st="21" end="21"/>
                                            </p:txEl>
                                          </p:spTgt>
                                        </p:tgtEl>
                                        <p:attrNameLst>
                                          <p:attrName>style.visibility</p:attrName>
                                        </p:attrNameLst>
                                      </p:cBhvr>
                                      <p:to>
                                        <p:strVal val="visible"/>
                                      </p:to>
                                    </p:set>
                                    <p:animEffect transition="in" filter="wipe(down)">
                                      <p:cBhvr>
                                        <p:cTn id="57" dur="500"/>
                                        <p:tgtEl>
                                          <p:spTgt spid="4">
                                            <p:txEl>
                                              <p:pRg st="21" end="21"/>
                                            </p:txEl>
                                          </p:spTgt>
                                        </p:tgtEl>
                                      </p:cBhvr>
                                    </p:animEffect>
                                  </p:childTnLst>
                                </p:cTn>
                              </p:par>
                              <p:par>
                                <p:cTn id="58" presetID="22" presetClass="entr" presetSubtype="4" fill="hold" nodeType="withEffect">
                                  <p:stCondLst>
                                    <p:cond delay="0"/>
                                  </p:stCondLst>
                                  <p:childTnLst>
                                    <p:set>
                                      <p:cBhvr>
                                        <p:cTn id="59" dur="1" fill="hold">
                                          <p:stCondLst>
                                            <p:cond delay="0"/>
                                          </p:stCondLst>
                                        </p:cTn>
                                        <p:tgtEl>
                                          <p:spTgt spid="4">
                                            <p:txEl>
                                              <p:pRg st="22" end="22"/>
                                            </p:txEl>
                                          </p:spTgt>
                                        </p:tgtEl>
                                        <p:attrNameLst>
                                          <p:attrName>style.visibility</p:attrName>
                                        </p:attrNameLst>
                                      </p:cBhvr>
                                      <p:to>
                                        <p:strVal val="visible"/>
                                      </p:to>
                                    </p:set>
                                    <p:animEffect transition="in" filter="wipe(down)">
                                      <p:cBhvr>
                                        <p:cTn id="60" dur="500"/>
                                        <p:tgtEl>
                                          <p:spTgt spid="4">
                                            <p:txEl>
                                              <p:pRg st="22" end="2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1"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79611" y="725706"/>
            <a:ext cx="10170459" cy="461665"/>
          </a:xfrm>
          <a:prstGeom prst="rect">
            <a:avLst/>
          </a:prstGeom>
        </p:spPr>
        <p:txBody>
          <a:bodyPr wrap="square">
            <a:spAutoFit/>
          </a:bodyPr>
          <a:lstStyle/>
          <a:p>
            <a:r>
              <a:rPr lang="en-US" sz="2400" b="1" dirty="0">
                <a:solidFill>
                  <a:srgbClr val="C00000"/>
                </a:solidFill>
              </a:rPr>
              <a:t>Returning Object Information Across a Network Connection</a:t>
            </a:r>
          </a:p>
        </p:txBody>
      </p:sp>
      <p:sp>
        <p:nvSpPr>
          <p:cNvPr id="5" name="Rectangle 4"/>
          <p:cNvSpPr/>
          <p:nvPr/>
        </p:nvSpPr>
        <p:spPr>
          <a:xfrm>
            <a:off x="479611" y="1449704"/>
            <a:ext cx="10815918" cy="2862322"/>
          </a:xfrm>
          <a:prstGeom prst="rect">
            <a:avLst/>
          </a:prstGeom>
        </p:spPr>
        <p:txBody>
          <a:bodyPr wrap="square">
            <a:spAutoFit/>
          </a:bodyPr>
          <a:lstStyle/>
          <a:p>
            <a:r>
              <a:rPr lang="en-US" b="1" dirty="0"/>
              <a:t>Problem</a:t>
            </a:r>
          </a:p>
          <a:p>
            <a:r>
              <a:rPr lang="en-US" dirty="0"/>
              <a:t>You need to return an object across a network connection.</a:t>
            </a:r>
          </a:p>
          <a:p>
            <a:endParaRPr lang="en-US" dirty="0"/>
          </a:p>
          <a:p>
            <a:r>
              <a:rPr lang="en-US" b="1" dirty="0"/>
              <a:t>Solution</a:t>
            </a:r>
          </a:p>
          <a:p>
            <a:r>
              <a:rPr lang="en-US" dirty="0"/>
              <a:t>Create the object you need, and write it using an </a:t>
            </a:r>
            <a:r>
              <a:rPr lang="en-US" dirty="0" err="1"/>
              <a:t>ObjectOutputStream</a:t>
            </a:r>
            <a:r>
              <a:rPr lang="en-US" dirty="0"/>
              <a:t> created on top of the socket’s output stream.</a:t>
            </a:r>
          </a:p>
          <a:p>
            <a:endParaRPr lang="en-US" dirty="0"/>
          </a:p>
          <a:p>
            <a:r>
              <a:rPr lang="en-US" b="1" dirty="0"/>
              <a:t>Discussion</a:t>
            </a:r>
          </a:p>
          <a:p>
            <a:r>
              <a:rPr lang="en-US" dirty="0"/>
              <a:t>The </a:t>
            </a:r>
            <a:r>
              <a:rPr lang="en-US" dirty="0" err="1"/>
              <a:t>DaytimeObjectServer</a:t>
            </a:r>
            <a:r>
              <a:rPr lang="en-US" dirty="0"/>
              <a:t> (the other end of that process), is a program that constructs a Date object each time it’s connected to and returns it to the client.</a:t>
            </a: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46093449"/>
      </p:ext>
    </p:extLst>
  </p:cSld>
  <p:clrMapOvr>
    <a:masterClrMapping/>
  </p:clrMapOvr>
  <mc:AlternateContent xmlns:mc="http://schemas.openxmlformats.org/markup-compatibility/2006" xmlns:p14="http://schemas.microsoft.com/office/powerpoint/2010/main">
    <mc:Choice Requires="p14">
      <p:transition spd="slow" p14:dur="2000" advTm="42163"/>
    </mc:Choice>
    <mc:Fallback xmlns="">
      <p:transition spd="slow" advTm="421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17493" y="405697"/>
            <a:ext cx="10895465" cy="5909310"/>
          </a:xfrm>
          <a:prstGeom prst="rect">
            <a:avLst/>
          </a:prstGeom>
        </p:spPr>
        <p:txBody>
          <a:bodyPr wrap="square">
            <a:spAutoFit/>
          </a:bodyPr>
          <a:lstStyle/>
          <a:p>
            <a:r>
              <a:rPr lang="en-US" dirty="0"/>
              <a:t>import </a:t>
            </a:r>
            <a:r>
              <a:rPr lang="en-US" b="1" dirty="0" err="1"/>
              <a:t>java.io.ObjectOutputStream</a:t>
            </a:r>
            <a:r>
              <a:rPr lang="en-US" b="1" dirty="0"/>
              <a:t>;</a:t>
            </a:r>
            <a:endParaRPr lang="en-US" b="1" dirty="0">
              <a:solidFill>
                <a:srgbClr val="00669A"/>
              </a:solidFill>
            </a:endParaRPr>
          </a:p>
          <a:p>
            <a:r>
              <a:rPr lang="en-US" b="1" dirty="0">
                <a:solidFill>
                  <a:srgbClr val="00669A"/>
                </a:solidFill>
              </a:rPr>
              <a:t>public class </a:t>
            </a:r>
            <a:r>
              <a:rPr lang="en-US" b="1" dirty="0">
                <a:solidFill>
                  <a:srgbClr val="00AB89"/>
                </a:solidFill>
              </a:rPr>
              <a:t>DaytimeObjectServer1 </a:t>
            </a:r>
            <a:r>
              <a:rPr lang="en-US" dirty="0">
                <a:solidFill>
                  <a:srgbClr val="555555"/>
                </a:solidFill>
              </a:rPr>
              <a:t>{</a:t>
            </a:r>
          </a:p>
          <a:p>
            <a:r>
              <a:rPr lang="en-US" i="1" dirty="0">
                <a:solidFill>
                  <a:srgbClr val="35586C"/>
                </a:solidFill>
              </a:rPr>
              <a:t>	/** The TCP port for the object time service. */</a:t>
            </a:r>
          </a:p>
          <a:p>
            <a:r>
              <a:rPr lang="en-US" b="1" dirty="0">
                <a:solidFill>
                  <a:srgbClr val="00669A"/>
                </a:solidFill>
              </a:rPr>
              <a:t>	public static final </a:t>
            </a:r>
            <a:r>
              <a:rPr lang="en-US" b="1" dirty="0">
                <a:solidFill>
                  <a:srgbClr val="007789"/>
                </a:solidFill>
              </a:rPr>
              <a:t>short </a:t>
            </a:r>
            <a:r>
              <a:rPr lang="en-US" dirty="0">
                <a:solidFill>
                  <a:srgbClr val="000089"/>
                </a:solidFill>
              </a:rPr>
              <a:t>TIME_PORT </a:t>
            </a:r>
            <a:r>
              <a:rPr lang="en-US" dirty="0">
                <a:solidFill>
                  <a:srgbClr val="555555"/>
                </a:solidFill>
              </a:rPr>
              <a:t>= </a:t>
            </a:r>
            <a:r>
              <a:rPr lang="en-US" dirty="0">
                <a:solidFill>
                  <a:srgbClr val="FF6600"/>
                </a:solidFill>
              </a:rPr>
              <a:t>1951</a:t>
            </a:r>
            <a:r>
              <a:rPr lang="en-US" dirty="0">
                <a:solidFill>
                  <a:srgbClr val="555555"/>
                </a:solidFill>
              </a:rPr>
              <a:t>;</a:t>
            </a:r>
          </a:p>
          <a:p>
            <a:r>
              <a:rPr lang="en-US" b="1" dirty="0">
                <a:solidFill>
                  <a:srgbClr val="00669A"/>
                </a:solidFill>
              </a:rPr>
              <a:t>	public static </a:t>
            </a:r>
            <a:r>
              <a:rPr lang="en-US" b="1" dirty="0">
                <a:solidFill>
                  <a:srgbClr val="007789"/>
                </a:solidFill>
              </a:rPr>
              <a:t>void </a:t>
            </a:r>
            <a:r>
              <a:rPr lang="en-US" dirty="0">
                <a:solidFill>
                  <a:srgbClr val="CD00FF"/>
                </a:solidFill>
              </a:rPr>
              <a:t>main</a:t>
            </a:r>
            <a:r>
              <a:rPr lang="en-US" dirty="0">
                <a:solidFill>
                  <a:srgbClr val="555555"/>
                </a:solidFill>
              </a:rPr>
              <a:t>(</a:t>
            </a:r>
            <a:r>
              <a:rPr lang="en-US" dirty="0">
                <a:solidFill>
                  <a:srgbClr val="000089"/>
                </a:solidFill>
              </a:rPr>
              <a:t>String</a:t>
            </a:r>
            <a:r>
              <a:rPr lang="en-US" dirty="0">
                <a:solidFill>
                  <a:srgbClr val="555555"/>
                </a:solidFill>
              </a:rPr>
              <a:t>[] </a:t>
            </a:r>
            <a:r>
              <a:rPr lang="en-US" dirty="0" err="1">
                <a:solidFill>
                  <a:srgbClr val="000089"/>
                </a:solidFill>
              </a:rPr>
              <a:t>argv</a:t>
            </a:r>
            <a:r>
              <a:rPr lang="en-US" dirty="0">
                <a:solidFill>
                  <a:srgbClr val="555555"/>
                </a:solidFill>
              </a:rPr>
              <a:t>) {</a:t>
            </a:r>
          </a:p>
          <a:p>
            <a:r>
              <a:rPr lang="en-US" dirty="0">
                <a:solidFill>
                  <a:srgbClr val="000089"/>
                </a:solidFill>
              </a:rPr>
              <a:t>		</a:t>
            </a:r>
            <a:r>
              <a:rPr lang="en-US" dirty="0" err="1">
                <a:solidFill>
                  <a:srgbClr val="000089"/>
                </a:solidFill>
              </a:rPr>
              <a:t>ServerSocket</a:t>
            </a:r>
            <a:r>
              <a:rPr lang="en-US" dirty="0">
                <a:solidFill>
                  <a:srgbClr val="000089"/>
                </a:solidFill>
              </a:rPr>
              <a:t> sock</a:t>
            </a:r>
            <a:r>
              <a:rPr lang="en-US" dirty="0">
                <a:solidFill>
                  <a:srgbClr val="555555"/>
                </a:solidFill>
              </a:rPr>
              <a:t>;</a:t>
            </a:r>
          </a:p>
          <a:p>
            <a:r>
              <a:rPr lang="en-US" dirty="0">
                <a:solidFill>
                  <a:srgbClr val="000089"/>
                </a:solidFill>
              </a:rPr>
              <a:t>		Socket </a:t>
            </a:r>
            <a:r>
              <a:rPr lang="en-US" dirty="0" err="1">
                <a:solidFill>
                  <a:srgbClr val="000089"/>
                </a:solidFill>
              </a:rPr>
              <a:t>clientSock</a:t>
            </a:r>
            <a:r>
              <a:rPr lang="en-US" dirty="0">
                <a:solidFill>
                  <a:srgbClr val="555555"/>
                </a:solidFill>
              </a:rPr>
              <a:t>;</a:t>
            </a:r>
          </a:p>
          <a:p>
            <a:r>
              <a:rPr lang="en-US" b="1" dirty="0">
                <a:solidFill>
                  <a:srgbClr val="00669A"/>
                </a:solidFill>
              </a:rPr>
              <a:t>		try </a:t>
            </a:r>
            <a:r>
              <a:rPr lang="en-US" dirty="0">
                <a:solidFill>
                  <a:srgbClr val="555555"/>
                </a:solidFill>
              </a:rPr>
              <a:t>{</a:t>
            </a:r>
          </a:p>
          <a:p>
            <a:r>
              <a:rPr lang="en-US" dirty="0">
                <a:solidFill>
                  <a:srgbClr val="000089"/>
                </a:solidFill>
              </a:rPr>
              <a:t>			sock </a:t>
            </a:r>
            <a:r>
              <a:rPr lang="en-US" dirty="0">
                <a:solidFill>
                  <a:srgbClr val="555555"/>
                </a:solidFill>
              </a:rPr>
              <a:t>= </a:t>
            </a:r>
            <a:r>
              <a:rPr lang="en-US" b="1" dirty="0">
                <a:solidFill>
                  <a:srgbClr val="00669A"/>
                </a:solidFill>
              </a:rPr>
              <a:t>new </a:t>
            </a:r>
            <a:r>
              <a:rPr lang="en-US" dirty="0" err="1">
                <a:solidFill>
                  <a:srgbClr val="000089"/>
                </a:solidFill>
              </a:rPr>
              <a:t>ServerSocket</a:t>
            </a:r>
            <a:r>
              <a:rPr lang="en-US" dirty="0">
                <a:solidFill>
                  <a:srgbClr val="555555"/>
                </a:solidFill>
              </a:rPr>
              <a:t>(</a:t>
            </a:r>
            <a:r>
              <a:rPr lang="en-US" dirty="0">
                <a:solidFill>
                  <a:srgbClr val="000089"/>
                </a:solidFill>
              </a:rPr>
              <a:t>TIME_PORT</a:t>
            </a:r>
            <a:r>
              <a:rPr lang="en-US" dirty="0">
                <a:solidFill>
                  <a:srgbClr val="555555"/>
                </a:solidFill>
              </a:rPr>
              <a:t>);</a:t>
            </a:r>
          </a:p>
          <a:p>
            <a:r>
              <a:rPr lang="en-US" b="1" dirty="0">
                <a:solidFill>
                  <a:srgbClr val="00669A"/>
                </a:solidFill>
              </a:rPr>
              <a:t>			while </a:t>
            </a:r>
            <a:r>
              <a:rPr lang="en-US" dirty="0">
                <a:solidFill>
                  <a:srgbClr val="555555"/>
                </a:solidFill>
              </a:rPr>
              <a:t>((</a:t>
            </a:r>
            <a:r>
              <a:rPr lang="en-US" dirty="0" err="1">
                <a:solidFill>
                  <a:srgbClr val="000089"/>
                </a:solidFill>
              </a:rPr>
              <a:t>clientSock</a:t>
            </a:r>
            <a:r>
              <a:rPr lang="en-US" dirty="0">
                <a:solidFill>
                  <a:srgbClr val="000089"/>
                </a:solidFill>
              </a:rPr>
              <a:t> </a:t>
            </a:r>
            <a:r>
              <a:rPr lang="en-US" dirty="0">
                <a:solidFill>
                  <a:srgbClr val="555555"/>
                </a:solidFill>
              </a:rPr>
              <a:t>= </a:t>
            </a:r>
            <a:r>
              <a:rPr lang="en-US" dirty="0" err="1">
                <a:solidFill>
                  <a:srgbClr val="000089"/>
                </a:solidFill>
              </a:rPr>
              <a:t>sock</a:t>
            </a:r>
            <a:r>
              <a:rPr lang="en-US" dirty="0" err="1">
                <a:solidFill>
                  <a:srgbClr val="555555"/>
                </a:solidFill>
              </a:rPr>
              <a:t>.</a:t>
            </a:r>
            <a:r>
              <a:rPr lang="en-US" dirty="0" err="1">
                <a:solidFill>
                  <a:srgbClr val="33009A"/>
                </a:solidFill>
              </a:rPr>
              <a:t>accept</a:t>
            </a:r>
            <a:r>
              <a:rPr lang="en-US" dirty="0">
                <a:solidFill>
                  <a:srgbClr val="555555"/>
                </a:solidFill>
              </a:rPr>
              <a:t>()) != </a:t>
            </a:r>
            <a:r>
              <a:rPr lang="en-US" b="1" dirty="0">
                <a:solidFill>
                  <a:srgbClr val="00669A"/>
                </a:solidFill>
              </a:rPr>
              <a:t>null</a:t>
            </a:r>
            <a:r>
              <a:rPr lang="en-US" dirty="0">
                <a:solidFill>
                  <a:srgbClr val="555555"/>
                </a:solidFill>
              </a:rPr>
              <a:t>) {</a:t>
            </a:r>
          </a:p>
          <a:p>
            <a:r>
              <a:rPr lang="en-US" dirty="0">
                <a:solidFill>
                  <a:srgbClr val="000089"/>
                </a:solidFill>
              </a:rPr>
              <a:t>			</a:t>
            </a:r>
            <a:r>
              <a:rPr lang="en-US" dirty="0" err="1">
                <a:solidFill>
                  <a:srgbClr val="000089"/>
                </a:solidFill>
              </a:rPr>
              <a:t>System</a:t>
            </a:r>
            <a:r>
              <a:rPr lang="en-US" dirty="0" err="1">
                <a:solidFill>
                  <a:srgbClr val="555555"/>
                </a:solidFill>
              </a:rPr>
              <a:t>.</a:t>
            </a:r>
            <a:r>
              <a:rPr lang="en-US" dirty="0" err="1">
                <a:solidFill>
                  <a:srgbClr val="33009A"/>
                </a:solidFill>
              </a:rPr>
              <a:t>out</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CD3300"/>
                </a:solidFill>
              </a:rPr>
              <a:t>"Accept from " </a:t>
            </a:r>
            <a:r>
              <a:rPr lang="en-US" dirty="0">
                <a:solidFill>
                  <a:srgbClr val="555555"/>
                </a:solidFill>
              </a:rPr>
              <a:t>+</a:t>
            </a:r>
            <a:r>
              <a:rPr lang="en-US" dirty="0" err="1">
                <a:solidFill>
                  <a:srgbClr val="000089"/>
                </a:solidFill>
              </a:rPr>
              <a:t>clientSock</a:t>
            </a:r>
            <a:r>
              <a:rPr lang="en-US" dirty="0" err="1">
                <a:solidFill>
                  <a:srgbClr val="555555"/>
                </a:solidFill>
              </a:rPr>
              <a:t>.</a:t>
            </a:r>
            <a:r>
              <a:rPr lang="en-US" dirty="0" err="1">
                <a:solidFill>
                  <a:srgbClr val="33009A"/>
                </a:solidFill>
              </a:rPr>
              <a:t>getInetAddress</a:t>
            </a:r>
            <a:r>
              <a:rPr lang="en-US" dirty="0">
                <a:solidFill>
                  <a:srgbClr val="555555"/>
                </a:solidFill>
              </a:rPr>
              <a:t>());</a:t>
            </a:r>
          </a:p>
          <a:p>
            <a:r>
              <a:rPr lang="en-US" dirty="0">
                <a:solidFill>
                  <a:srgbClr val="000089"/>
                </a:solidFill>
              </a:rPr>
              <a:t>			</a:t>
            </a:r>
            <a:r>
              <a:rPr lang="en-US" dirty="0" err="1">
                <a:solidFill>
                  <a:srgbClr val="000089"/>
                </a:solidFill>
              </a:rPr>
              <a:t>ObjectOutputStream</a:t>
            </a:r>
            <a:r>
              <a:rPr lang="en-US" dirty="0">
                <a:solidFill>
                  <a:srgbClr val="000089"/>
                </a:solidFill>
              </a:rPr>
              <a:t> </a:t>
            </a:r>
            <a:r>
              <a:rPr lang="en-US" dirty="0" err="1">
                <a:solidFill>
                  <a:srgbClr val="000089"/>
                </a:solidFill>
              </a:rPr>
              <a:t>os</a:t>
            </a:r>
            <a:r>
              <a:rPr lang="en-US" dirty="0">
                <a:solidFill>
                  <a:srgbClr val="000089"/>
                </a:solidFill>
              </a:rPr>
              <a:t> </a:t>
            </a:r>
            <a:r>
              <a:rPr lang="en-US" dirty="0">
                <a:solidFill>
                  <a:srgbClr val="555555"/>
                </a:solidFill>
              </a:rPr>
              <a:t>= </a:t>
            </a:r>
            <a:r>
              <a:rPr lang="en-US" b="1" dirty="0">
                <a:solidFill>
                  <a:srgbClr val="00669A"/>
                </a:solidFill>
              </a:rPr>
              <a:t>new </a:t>
            </a:r>
            <a:r>
              <a:rPr lang="en-US" dirty="0" err="1">
                <a:solidFill>
                  <a:srgbClr val="000089"/>
                </a:solidFill>
              </a:rPr>
              <a:t>ObjectOutputStream</a:t>
            </a:r>
            <a:r>
              <a:rPr lang="en-US" dirty="0">
                <a:solidFill>
                  <a:srgbClr val="555555"/>
                </a:solidFill>
              </a:rPr>
              <a:t>(</a:t>
            </a:r>
            <a:r>
              <a:rPr lang="en-US" dirty="0" err="1">
                <a:solidFill>
                  <a:srgbClr val="000089"/>
                </a:solidFill>
              </a:rPr>
              <a:t>clientSock</a:t>
            </a:r>
            <a:r>
              <a:rPr lang="en-US" dirty="0" err="1">
                <a:solidFill>
                  <a:srgbClr val="555555"/>
                </a:solidFill>
              </a:rPr>
              <a:t>.</a:t>
            </a:r>
            <a:r>
              <a:rPr lang="en-US" dirty="0" err="1">
                <a:solidFill>
                  <a:srgbClr val="33009A"/>
                </a:solidFill>
              </a:rPr>
              <a:t>getOutputStream</a:t>
            </a:r>
            <a:r>
              <a:rPr lang="en-US" dirty="0">
                <a:solidFill>
                  <a:srgbClr val="555555"/>
                </a:solidFill>
              </a:rPr>
              <a:t>());</a:t>
            </a:r>
          </a:p>
          <a:p>
            <a:r>
              <a:rPr lang="en-US" i="1" dirty="0">
                <a:solidFill>
                  <a:srgbClr val="35586C"/>
                </a:solidFill>
              </a:rPr>
              <a:t>			// Construct and write the Object</a:t>
            </a:r>
          </a:p>
          <a:p>
            <a:r>
              <a:rPr lang="en-US" dirty="0">
                <a:solidFill>
                  <a:srgbClr val="000089"/>
                </a:solidFill>
              </a:rPr>
              <a:t>			</a:t>
            </a:r>
            <a:r>
              <a:rPr lang="en-US" dirty="0" err="1">
                <a:solidFill>
                  <a:srgbClr val="000089"/>
                </a:solidFill>
              </a:rPr>
              <a:t>os</a:t>
            </a:r>
            <a:r>
              <a:rPr lang="en-US" dirty="0" err="1">
                <a:solidFill>
                  <a:srgbClr val="555555"/>
                </a:solidFill>
              </a:rPr>
              <a:t>.</a:t>
            </a:r>
            <a:r>
              <a:rPr lang="en-US" dirty="0" err="1">
                <a:solidFill>
                  <a:srgbClr val="33009A"/>
                </a:solidFill>
              </a:rPr>
              <a:t>writeObject</a:t>
            </a:r>
            <a:r>
              <a:rPr lang="en-US" dirty="0">
                <a:solidFill>
                  <a:srgbClr val="555555"/>
                </a:solidFill>
              </a:rPr>
              <a:t>(</a:t>
            </a:r>
            <a:r>
              <a:rPr lang="en-US" b="1" dirty="0">
                <a:solidFill>
                  <a:srgbClr val="00669A"/>
                </a:solidFill>
              </a:rPr>
              <a:t>new </a:t>
            </a:r>
            <a:r>
              <a:rPr lang="en-US" dirty="0">
                <a:solidFill>
                  <a:srgbClr val="000089"/>
                </a:solidFill>
              </a:rPr>
              <a:t>Date</a:t>
            </a:r>
            <a:r>
              <a:rPr lang="en-US" dirty="0">
                <a:solidFill>
                  <a:srgbClr val="555555"/>
                </a:solidFill>
              </a:rPr>
              <a:t>());</a:t>
            </a:r>
          </a:p>
          <a:p>
            <a:r>
              <a:rPr lang="en-US" dirty="0">
                <a:solidFill>
                  <a:srgbClr val="000089"/>
                </a:solidFill>
              </a:rPr>
              <a:t>			</a:t>
            </a:r>
            <a:r>
              <a:rPr lang="en-US" dirty="0" err="1">
                <a:solidFill>
                  <a:srgbClr val="000089"/>
                </a:solidFill>
              </a:rPr>
              <a:t>os</a:t>
            </a:r>
            <a:r>
              <a:rPr lang="en-US" dirty="0" err="1">
                <a:solidFill>
                  <a:srgbClr val="555555"/>
                </a:solidFill>
              </a:rPr>
              <a:t>.</a:t>
            </a:r>
            <a:r>
              <a:rPr lang="en-US" dirty="0" err="1">
                <a:solidFill>
                  <a:srgbClr val="33009A"/>
                </a:solidFill>
              </a:rPr>
              <a:t>close</a:t>
            </a:r>
            <a:r>
              <a:rPr lang="en-US" dirty="0">
                <a:solidFill>
                  <a:srgbClr val="555555"/>
                </a:solidFill>
              </a:rPr>
              <a:t>();</a:t>
            </a:r>
          </a:p>
          <a:p>
            <a:r>
              <a:rPr lang="en-US" dirty="0">
                <a:solidFill>
                  <a:srgbClr val="555555"/>
                </a:solidFill>
              </a:rPr>
              <a:t>			}	</a:t>
            </a:r>
          </a:p>
          <a:p>
            <a:r>
              <a:rPr lang="en-US" dirty="0">
                <a:solidFill>
                  <a:srgbClr val="555555"/>
                </a:solidFill>
              </a:rPr>
              <a:t>		} </a:t>
            </a:r>
            <a:r>
              <a:rPr lang="en-US" b="1" dirty="0">
                <a:solidFill>
                  <a:srgbClr val="00669A"/>
                </a:solidFill>
              </a:rPr>
              <a:t>catch </a:t>
            </a:r>
            <a:r>
              <a:rPr lang="en-US" dirty="0">
                <a:solidFill>
                  <a:srgbClr val="555555"/>
                </a:solidFill>
              </a:rPr>
              <a:t>(</a:t>
            </a:r>
            <a:r>
              <a:rPr lang="en-US" dirty="0" err="1">
                <a:solidFill>
                  <a:srgbClr val="000089"/>
                </a:solidFill>
              </a:rPr>
              <a:t>IOException</a:t>
            </a:r>
            <a:r>
              <a:rPr lang="en-US" dirty="0">
                <a:solidFill>
                  <a:srgbClr val="000089"/>
                </a:solidFill>
              </a:rPr>
              <a:t> e</a:t>
            </a:r>
            <a:r>
              <a:rPr lang="en-US" dirty="0">
                <a:solidFill>
                  <a:srgbClr val="555555"/>
                </a:solidFill>
              </a:rPr>
              <a:t>) {</a:t>
            </a:r>
          </a:p>
          <a:p>
            <a:r>
              <a:rPr lang="en-US" dirty="0">
                <a:solidFill>
                  <a:srgbClr val="000089"/>
                </a:solidFill>
              </a:rPr>
              <a:t>			</a:t>
            </a:r>
            <a:r>
              <a:rPr lang="en-US" dirty="0" err="1">
                <a:solidFill>
                  <a:srgbClr val="000089"/>
                </a:solidFill>
              </a:rPr>
              <a:t>System</a:t>
            </a:r>
            <a:r>
              <a:rPr lang="en-US" dirty="0" err="1">
                <a:solidFill>
                  <a:srgbClr val="555555"/>
                </a:solidFill>
              </a:rPr>
              <a:t>.</a:t>
            </a:r>
            <a:r>
              <a:rPr lang="en-US" dirty="0" err="1">
                <a:solidFill>
                  <a:srgbClr val="33009A"/>
                </a:solidFill>
              </a:rPr>
              <a:t>err</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000089"/>
                </a:solidFill>
              </a:rPr>
              <a:t>e</a:t>
            </a:r>
            <a:r>
              <a:rPr lang="en-US" dirty="0">
                <a:solidFill>
                  <a:srgbClr val="555555"/>
                </a:solidFill>
              </a:rPr>
              <a:t>);</a:t>
            </a:r>
          </a:p>
          <a:p>
            <a:r>
              <a:rPr lang="en-US" dirty="0">
                <a:solidFill>
                  <a:srgbClr val="555555"/>
                </a:solidFill>
              </a:rPr>
              <a:t>		}</a:t>
            </a:r>
          </a:p>
          <a:p>
            <a:r>
              <a:rPr lang="en-US" dirty="0">
                <a:solidFill>
                  <a:srgbClr val="555555"/>
                </a:solidFill>
              </a:rPr>
              <a:t>	}</a:t>
            </a:r>
          </a:p>
          <a:p>
            <a:r>
              <a:rPr lang="en-US" dirty="0">
                <a:solidFill>
                  <a:srgbClr val="555555"/>
                </a:solidFill>
              </a:rPr>
              <a:t>}</a:t>
            </a:r>
            <a:endParaRPr lang="en-US" dirty="0"/>
          </a:p>
        </p:txBody>
      </p:sp>
      <p:pic>
        <p:nvPicPr>
          <p:cNvPr id="6" name="Audio 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26383738"/>
      </p:ext>
    </p:extLst>
  </p:cSld>
  <p:clrMapOvr>
    <a:masterClrMapping/>
  </p:clrMapOvr>
  <mc:AlternateContent xmlns:mc="http://schemas.openxmlformats.org/markup-compatibility/2006" xmlns:p14="http://schemas.microsoft.com/office/powerpoint/2010/main">
    <mc:Choice Requires="p14">
      <p:transition spd="slow" p14:dur="2000" advTm="149748"/>
    </mc:Choice>
    <mc:Fallback xmlns="">
      <p:transition spd="slow" advTm="1497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animEffect transition="in" filter="wipe(down)">
                                      <p:cBhvr>
                                        <p:cTn id="11" dur="500"/>
                                        <p:tgtEl>
                                          <p:spTgt spid="4">
                                            <p:txEl>
                                              <p:pRg st="3" end="3"/>
                                            </p:txEl>
                                          </p:spTgt>
                                        </p:tgtEl>
                                      </p:cBhvr>
                                    </p:animEffect>
                                  </p:childTnLst>
                                </p:cTn>
                              </p:par>
                              <p:par>
                                <p:cTn id="12" presetID="22" presetClass="entr" presetSubtype="4" fill="hold" nodeType="withEffect">
                                  <p:stCondLst>
                                    <p:cond delay="0"/>
                                  </p:stCondLst>
                                  <p:childTnLst>
                                    <p:set>
                                      <p:cBhvr>
                                        <p:cTn id="13" dur="1" fill="hold">
                                          <p:stCondLst>
                                            <p:cond delay="0"/>
                                          </p:stCondLst>
                                        </p:cTn>
                                        <p:tgtEl>
                                          <p:spTgt spid="4">
                                            <p:txEl>
                                              <p:pRg st="4" end="4"/>
                                            </p:txEl>
                                          </p:spTgt>
                                        </p:tgtEl>
                                        <p:attrNameLst>
                                          <p:attrName>style.visibility</p:attrName>
                                        </p:attrNameLst>
                                      </p:cBhvr>
                                      <p:to>
                                        <p:strVal val="visible"/>
                                      </p:to>
                                    </p:set>
                                    <p:animEffect transition="in" filter="wipe(down)">
                                      <p:cBhvr>
                                        <p:cTn id="14" dur="500"/>
                                        <p:tgtEl>
                                          <p:spTgt spid="4">
                                            <p:txEl>
                                              <p:pRg st="4" end="4"/>
                                            </p:txEl>
                                          </p:spTgt>
                                        </p:tgtEl>
                                      </p:cBhvr>
                                    </p:animEffect>
                                  </p:childTnLst>
                                </p:cTn>
                              </p:par>
                              <p:par>
                                <p:cTn id="15" presetID="22" presetClass="entr" presetSubtype="4"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animEffect transition="in" filter="wipe(down)">
                                      <p:cBhvr>
                                        <p:cTn id="17" dur="500"/>
                                        <p:tgtEl>
                                          <p:spTgt spid="4">
                                            <p:txEl>
                                              <p:pRg st="5" end="5"/>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4">
                                            <p:txEl>
                                              <p:pRg st="6" end="6"/>
                                            </p:txEl>
                                          </p:spTgt>
                                        </p:tgtEl>
                                        <p:attrNameLst>
                                          <p:attrName>style.visibility</p:attrName>
                                        </p:attrNameLst>
                                      </p:cBhvr>
                                      <p:to>
                                        <p:strVal val="visible"/>
                                      </p:to>
                                    </p:set>
                                    <p:animEffect transition="in" filter="wipe(down)">
                                      <p:cBhvr>
                                        <p:cTn id="20" dur="500"/>
                                        <p:tgtEl>
                                          <p:spTgt spid="4">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animEffect transition="in" filter="wipe(down)">
                                      <p:cBhvr>
                                        <p:cTn id="25" dur="500"/>
                                        <p:tgtEl>
                                          <p:spTgt spid="4">
                                            <p:txEl>
                                              <p:pRg st="7" end="7"/>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4">
                                            <p:txEl>
                                              <p:pRg st="8" end="8"/>
                                            </p:txEl>
                                          </p:spTgt>
                                        </p:tgtEl>
                                        <p:attrNameLst>
                                          <p:attrName>style.visibility</p:attrName>
                                        </p:attrNameLst>
                                      </p:cBhvr>
                                      <p:to>
                                        <p:strVal val="visible"/>
                                      </p:to>
                                    </p:set>
                                    <p:animEffect transition="in" filter="wipe(down)">
                                      <p:cBhvr>
                                        <p:cTn id="28" dur="500"/>
                                        <p:tgtEl>
                                          <p:spTgt spid="4">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wipe(down)">
                                      <p:cBhvr>
                                        <p:cTn id="33" dur="500"/>
                                        <p:tgtEl>
                                          <p:spTgt spid="4">
                                            <p:txEl>
                                              <p:pRg st="9" end="9"/>
                                            </p:txEl>
                                          </p:spTgt>
                                        </p:tgtEl>
                                      </p:cBhvr>
                                    </p:animEffect>
                                  </p:childTnLst>
                                </p:cTn>
                              </p:par>
                              <p:par>
                                <p:cTn id="34" presetID="22" presetClass="entr" presetSubtype="4" fill="hold" nodeType="withEffect">
                                  <p:stCondLst>
                                    <p:cond delay="0"/>
                                  </p:stCondLst>
                                  <p:childTnLst>
                                    <p:set>
                                      <p:cBhvr>
                                        <p:cTn id="35" dur="1" fill="hold">
                                          <p:stCondLst>
                                            <p:cond delay="0"/>
                                          </p:stCondLst>
                                        </p:cTn>
                                        <p:tgtEl>
                                          <p:spTgt spid="4">
                                            <p:txEl>
                                              <p:pRg st="10" end="10"/>
                                            </p:txEl>
                                          </p:spTgt>
                                        </p:tgtEl>
                                        <p:attrNameLst>
                                          <p:attrName>style.visibility</p:attrName>
                                        </p:attrNameLst>
                                      </p:cBhvr>
                                      <p:to>
                                        <p:strVal val="visible"/>
                                      </p:to>
                                    </p:set>
                                    <p:animEffect transition="in" filter="wipe(down)">
                                      <p:cBhvr>
                                        <p:cTn id="36" dur="500"/>
                                        <p:tgtEl>
                                          <p:spTgt spid="4">
                                            <p:txEl>
                                              <p:pRg st="10" end="1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6" presetClass="entr" presetSubtype="16" fill="hold" nodeType="clickEffect">
                                  <p:stCondLst>
                                    <p:cond delay="0"/>
                                  </p:stCondLst>
                                  <p:childTnLst>
                                    <p:set>
                                      <p:cBhvr>
                                        <p:cTn id="40" dur="1" fill="hold">
                                          <p:stCondLst>
                                            <p:cond delay="0"/>
                                          </p:stCondLst>
                                        </p:cTn>
                                        <p:tgtEl>
                                          <p:spTgt spid="4">
                                            <p:txEl>
                                              <p:pRg st="11" end="11"/>
                                            </p:txEl>
                                          </p:spTgt>
                                        </p:tgtEl>
                                        <p:attrNameLst>
                                          <p:attrName>style.visibility</p:attrName>
                                        </p:attrNameLst>
                                      </p:cBhvr>
                                      <p:to>
                                        <p:strVal val="visible"/>
                                      </p:to>
                                    </p:set>
                                    <p:animEffect transition="in" filter="circle(in)">
                                      <p:cBhvr>
                                        <p:cTn id="41" dur="2000"/>
                                        <p:tgtEl>
                                          <p:spTgt spid="4">
                                            <p:txEl>
                                              <p:pRg st="11" end="11"/>
                                            </p:txEl>
                                          </p:spTgt>
                                        </p:tgtEl>
                                      </p:cBhvr>
                                    </p:animEffect>
                                  </p:childTnLst>
                                </p:cTn>
                              </p:par>
                              <p:par>
                                <p:cTn id="42" presetID="6" presetClass="entr" presetSubtype="16" fill="hold" nodeType="withEffect">
                                  <p:stCondLst>
                                    <p:cond delay="0"/>
                                  </p:stCondLst>
                                  <p:childTnLst>
                                    <p:set>
                                      <p:cBhvr>
                                        <p:cTn id="43" dur="1" fill="hold">
                                          <p:stCondLst>
                                            <p:cond delay="0"/>
                                          </p:stCondLst>
                                        </p:cTn>
                                        <p:tgtEl>
                                          <p:spTgt spid="4">
                                            <p:txEl>
                                              <p:pRg st="12" end="12"/>
                                            </p:txEl>
                                          </p:spTgt>
                                        </p:tgtEl>
                                        <p:attrNameLst>
                                          <p:attrName>style.visibility</p:attrName>
                                        </p:attrNameLst>
                                      </p:cBhvr>
                                      <p:to>
                                        <p:strVal val="visible"/>
                                      </p:to>
                                    </p:set>
                                    <p:animEffect transition="in" filter="circle(in)">
                                      <p:cBhvr>
                                        <p:cTn id="44" dur="2000"/>
                                        <p:tgtEl>
                                          <p:spTgt spid="4">
                                            <p:txEl>
                                              <p:pRg st="12" end="12"/>
                                            </p:txEl>
                                          </p:spTgt>
                                        </p:tgtEl>
                                      </p:cBhvr>
                                    </p:animEffect>
                                  </p:childTnLst>
                                </p:cTn>
                              </p:par>
                              <p:par>
                                <p:cTn id="45" presetID="6" presetClass="entr" presetSubtype="16" fill="hold" nodeType="withEffect">
                                  <p:stCondLst>
                                    <p:cond delay="0"/>
                                  </p:stCondLst>
                                  <p:childTnLst>
                                    <p:set>
                                      <p:cBhvr>
                                        <p:cTn id="46" dur="1" fill="hold">
                                          <p:stCondLst>
                                            <p:cond delay="0"/>
                                          </p:stCondLst>
                                        </p:cTn>
                                        <p:tgtEl>
                                          <p:spTgt spid="4">
                                            <p:txEl>
                                              <p:pRg st="13" end="13"/>
                                            </p:txEl>
                                          </p:spTgt>
                                        </p:tgtEl>
                                        <p:attrNameLst>
                                          <p:attrName>style.visibility</p:attrName>
                                        </p:attrNameLst>
                                      </p:cBhvr>
                                      <p:to>
                                        <p:strVal val="visible"/>
                                      </p:to>
                                    </p:set>
                                    <p:animEffect transition="in" filter="circle(in)">
                                      <p:cBhvr>
                                        <p:cTn id="47" dur="2000"/>
                                        <p:tgtEl>
                                          <p:spTgt spid="4">
                                            <p:txEl>
                                              <p:pRg st="13" end="13"/>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4">
                                            <p:txEl>
                                              <p:pRg st="14" end="14"/>
                                            </p:txEl>
                                          </p:spTgt>
                                        </p:tgtEl>
                                        <p:attrNameLst>
                                          <p:attrName>style.visibility</p:attrName>
                                        </p:attrNameLst>
                                      </p:cBhvr>
                                      <p:to>
                                        <p:strVal val="visible"/>
                                      </p:to>
                                    </p:set>
                                    <p:animEffect transition="in" filter="wipe(down)">
                                      <p:cBhvr>
                                        <p:cTn id="52" dur="500"/>
                                        <p:tgtEl>
                                          <p:spTgt spid="4">
                                            <p:txEl>
                                              <p:pRg st="14" end="14"/>
                                            </p:txEl>
                                          </p:spTgt>
                                        </p:tgtEl>
                                      </p:cBhvr>
                                    </p:animEffect>
                                  </p:childTnLst>
                                </p:cTn>
                              </p:par>
                              <p:par>
                                <p:cTn id="53" presetID="22" presetClass="entr" presetSubtype="4" fill="hold" nodeType="withEffect">
                                  <p:stCondLst>
                                    <p:cond delay="0"/>
                                  </p:stCondLst>
                                  <p:childTnLst>
                                    <p:set>
                                      <p:cBhvr>
                                        <p:cTn id="54" dur="1" fill="hold">
                                          <p:stCondLst>
                                            <p:cond delay="0"/>
                                          </p:stCondLst>
                                        </p:cTn>
                                        <p:tgtEl>
                                          <p:spTgt spid="4">
                                            <p:txEl>
                                              <p:pRg st="15" end="15"/>
                                            </p:txEl>
                                          </p:spTgt>
                                        </p:tgtEl>
                                        <p:attrNameLst>
                                          <p:attrName>style.visibility</p:attrName>
                                        </p:attrNameLst>
                                      </p:cBhvr>
                                      <p:to>
                                        <p:strVal val="visible"/>
                                      </p:to>
                                    </p:set>
                                    <p:animEffect transition="in" filter="wipe(down)">
                                      <p:cBhvr>
                                        <p:cTn id="55" dur="500"/>
                                        <p:tgtEl>
                                          <p:spTgt spid="4">
                                            <p:txEl>
                                              <p:pRg st="15" end="15"/>
                                            </p:txEl>
                                          </p:spTgt>
                                        </p:tgtEl>
                                      </p:cBhvr>
                                    </p:animEffect>
                                  </p:childTnLst>
                                </p:cTn>
                              </p:par>
                              <p:par>
                                <p:cTn id="56" presetID="22" presetClass="entr" presetSubtype="4" fill="hold" nodeType="withEffect">
                                  <p:stCondLst>
                                    <p:cond delay="0"/>
                                  </p:stCondLst>
                                  <p:childTnLst>
                                    <p:set>
                                      <p:cBhvr>
                                        <p:cTn id="57" dur="1" fill="hold">
                                          <p:stCondLst>
                                            <p:cond delay="0"/>
                                          </p:stCondLst>
                                        </p:cTn>
                                        <p:tgtEl>
                                          <p:spTgt spid="4">
                                            <p:txEl>
                                              <p:pRg st="16" end="16"/>
                                            </p:txEl>
                                          </p:spTgt>
                                        </p:tgtEl>
                                        <p:attrNameLst>
                                          <p:attrName>style.visibility</p:attrName>
                                        </p:attrNameLst>
                                      </p:cBhvr>
                                      <p:to>
                                        <p:strVal val="visible"/>
                                      </p:to>
                                    </p:set>
                                    <p:animEffect transition="in" filter="wipe(down)">
                                      <p:cBhvr>
                                        <p:cTn id="58" dur="500"/>
                                        <p:tgtEl>
                                          <p:spTgt spid="4">
                                            <p:txEl>
                                              <p:pRg st="16" end="16"/>
                                            </p:txEl>
                                          </p:spTgt>
                                        </p:tgtEl>
                                      </p:cBhvr>
                                    </p:animEffect>
                                  </p:childTnLst>
                                </p:cTn>
                              </p:par>
                              <p:par>
                                <p:cTn id="59" presetID="22" presetClass="entr" presetSubtype="4" fill="hold" nodeType="withEffect">
                                  <p:stCondLst>
                                    <p:cond delay="0"/>
                                  </p:stCondLst>
                                  <p:childTnLst>
                                    <p:set>
                                      <p:cBhvr>
                                        <p:cTn id="60" dur="1" fill="hold">
                                          <p:stCondLst>
                                            <p:cond delay="0"/>
                                          </p:stCondLst>
                                        </p:cTn>
                                        <p:tgtEl>
                                          <p:spTgt spid="4">
                                            <p:txEl>
                                              <p:pRg st="17" end="17"/>
                                            </p:txEl>
                                          </p:spTgt>
                                        </p:tgtEl>
                                        <p:attrNameLst>
                                          <p:attrName>style.visibility</p:attrName>
                                        </p:attrNameLst>
                                      </p:cBhvr>
                                      <p:to>
                                        <p:strVal val="visible"/>
                                      </p:to>
                                    </p:set>
                                    <p:animEffect transition="in" filter="wipe(down)">
                                      <p:cBhvr>
                                        <p:cTn id="61" dur="500"/>
                                        <p:tgtEl>
                                          <p:spTgt spid="4">
                                            <p:txEl>
                                              <p:pRg st="17" end="17"/>
                                            </p:txEl>
                                          </p:spTgt>
                                        </p:tgtEl>
                                      </p:cBhvr>
                                    </p:animEffect>
                                  </p:childTnLst>
                                </p:cTn>
                              </p:par>
                              <p:par>
                                <p:cTn id="62" presetID="22" presetClass="entr" presetSubtype="4" fill="hold" nodeType="withEffect">
                                  <p:stCondLst>
                                    <p:cond delay="0"/>
                                  </p:stCondLst>
                                  <p:childTnLst>
                                    <p:set>
                                      <p:cBhvr>
                                        <p:cTn id="63" dur="1" fill="hold">
                                          <p:stCondLst>
                                            <p:cond delay="0"/>
                                          </p:stCondLst>
                                        </p:cTn>
                                        <p:tgtEl>
                                          <p:spTgt spid="4">
                                            <p:txEl>
                                              <p:pRg st="18" end="18"/>
                                            </p:txEl>
                                          </p:spTgt>
                                        </p:tgtEl>
                                        <p:attrNameLst>
                                          <p:attrName>style.visibility</p:attrName>
                                        </p:attrNameLst>
                                      </p:cBhvr>
                                      <p:to>
                                        <p:strVal val="visible"/>
                                      </p:to>
                                    </p:set>
                                    <p:animEffect transition="in" filter="wipe(down)">
                                      <p:cBhvr>
                                        <p:cTn id="64" dur="500"/>
                                        <p:tgtEl>
                                          <p:spTgt spid="4">
                                            <p:txEl>
                                              <p:pRg st="18" end="18"/>
                                            </p:txEl>
                                          </p:spTgt>
                                        </p:tgtEl>
                                      </p:cBhvr>
                                    </p:animEffect>
                                  </p:childTnLst>
                                </p:cTn>
                              </p:par>
                              <p:par>
                                <p:cTn id="65" presetID="22" presetClass="entr" presetSubtype="4" fill="hold" nodeType="withEffect">
                                  <p:stCondLst>
                                    <p:cond delay="0"/>
                                  </p:stCondLst>
                                  <p:childTnLst>
                                    <p:set>
                                      <p:cBhvr>
                                        <p:cTn id="66" dur="1" fill="hold">
                                          <p:stCondLst>
                                            <p:cond delay="0"/>
                                          </p:stCondLst>
                                        </p:cTn>
                                        <p:tgtEl>
                                          <p:spTgt spid="4">
                                            <p:txEl>
                                              <p:pRg st="19" end="19"/>
                                            </p:txEl>
                                          </p:spTgt>
                                        </p:tgtEl>
                                        <p:attrNameLst>
                                          <p:attrName>style.visibility</p:attrName>
                                        </p:attrNameLst>
                                      </p:cBhvr>
                                      <p:to>
                                        <p:strVal val="visible"/>
                                      </p:to>
                                    </p:set>
                                    <p:animEffect transition="in" filter="wipe(down)">
                                      <p:cBhvr>
                                        <p:cTn id="67" dur="500"/>
                                        <p:tgtEl>
                                          <p:spTgt spid="4">
                                            <p:txEl>
                                              <p:pRg st="19" end="19"/>
                                            </p:txEl>
                                          </p:spTgt>
                                        </p:tgtEl>
                                      </p:cBhvr>
                                    </p:animEffect>
                                  </p:childTnLst>
                                </p:cTn>
                              </p:par>
                              <p:par>
                                <p:cTn id="68" presetID="22" presetClass="entr" presetSubtype="4" fill="hold" nodeType="withEffect">
                                  <p:stCondLst>
                                    <p:cond delay="0"/>
                                  </p:stCondLst>
                                  <p:childTnLst>
                                    <p:set>
                                      <p:cBhvr>
                                        <p:cTn id="69" dur="1" fill="hold">
                                          <p:stCondLst>
                                            <p:cond delay="0"/>
                                          </p:stCondLst>
                                        </p:cTn>
                                        <p:tgtEl>
                                          <p:spTgt spid="4">
                                            <p:txEl>
                                              <p:pRg st="20" end="20"/>
                                            </p:txEl>
                                          </p:spTgt>
                                        </p:tgtEl>
                                        <p:attrNameLst>
                                          <p:attrName>style.visibility</p:attrName>
                                        </p:attrNameLst>
                                      </p:cBhvr>
                                      <p:to>
                                        <p:strVal val="visible"/>
                                      </p:to>
                                    </p:set>
                                    <p:animEffect transition="in" filter="wipe(down)">
                                      <p:cBhvr>
                                        <p:cTn id="70" dur="500"/>
                                        <p:tgtEl>
                                          <p:spTgt spid="4">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1"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7582" y="407005"/>
            <a:ext cx="3411831" cy="461665"/>
          </a:xfrm>
          <a:prstGeom prst="rect">
            <a:avLst/>
          </a:prstGeom>
        </p:spPr>
        <p:txBody>
          <a:bodyPr wrap="none">
            <a:spAutoFit/>
          </a:bodyPr>
          <a:lstStyle/>
          <a:p>
            <a:r>
              <a:rPr lang="en-US" sz="2400" b="1">
                <a:solidFill>
                  <a:srgbClr val="C00000"/>
                </a:solidFill>
              </a:rPr>
              <a:t>Handling Multiple Clients</a:t>
            </a:r>
            <a:endParaRPr lang="en-US" sz="2400" b="1" dirty="0">
              <a:solidFill>
                <a:srgbClr val="C00000"/>
              </a:solidFill>
            </a:endParaRPr>
          </a:p>
        </p:txBody>
      </p:sp>
      <p:sp>
        <p:nvSpPr>
          <p:cNvPr id="3" name="Rectangle 2"/>
          <p:cNvSpPr/>
          <p:nvPr/>
        </p:nvSpPr>
        <p:spPr>
          <a:xfrm>
            <a:off x="417581" y="978531"/>
            <a:ext cx="11254465" cy="3970318"/>
          </a:xfrm>
          <a:prstGeom prst="rect">
            <a:avLst/>
          </a:prstGeom>
        </p:spPr>
        <p:txBody>
          <a:bodyPr wrap="square">
            <a:spAutoFit/>
          </a:bodyPr>
          <a:lstStyle/>
          <a:p>
            <a:r>
              <a:rPr lang="en-US" b="1" dirty="0"/>
              <a:t>Problem</a:t>
            </a:r>
          </a:p>
          <a:p>
            <a:r>
              <a:rPr lang="en-US" dirty="0"/>
              <a:t>Your server needs to handle multiple clients.</a:t>
            </a:r>
          </a:p>
          <a:p>
            <a:endParaRPr lang="en-US" dirty="0"/>
          </a:p>
          <a:p>
            <a:r>
              <a:rPr lang="en-US" b="1" dirty="0"/>
              <a:t>Solution</a:t>
            </a:r>
          </a:p>
          <a:p>
            <a:r>
              <a:rPr lang="en-US" dirty="0"/>
              <a:t>Use a thread for each.</a:t>
            </a:r>
          </a:p>
          <a:p>
            <a:endParaRPr lang="en-US" dirty="0"/>
          </a:p>
          <a:p>
            <a:r>
              <a:rPr lang="en-US" b="1" dirty="0"/>
              <a:t>Discussion</a:t>
            </a:r>
          </a:p>
          <a:p>
            <a:pPr marL="285750" indent="-285750" algn="just">
              <a:buFont typeface="Arial" panose="020B0604020202020204" pitchFamily="34" charset="0"/>
              <a:buChar char="•"/>
            </a:pPr>
            <a:r>
              <a:rPr lang="en-US" dirty="0"/>
              <a:t>Java uses the general-purpose Thread mechanism.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Each time the code accepts a new connection from the ServerSocket, it immediately constructs and starts a new thread object to process that client.</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 We want our architecture to support multiple clients at the same time. For this reason, we must use threads on server side so that whenever a client request comes, a separate thread can be assigned for handling each request.</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80473339"/>
      </p:ext>
    </p:extLst>
  </p:cSld>
  <p:clrMapOvr>
    <a:masterClrMapping/>
  </p:clrMapOvr>
  <mc:AlternateContent xmlns:mc="http://schemas.openxmlformats.org/markup-compatibility/2006" xmlns:p14="http://schemas.microsoft.com/office/powerpoint/2010/main">
    <mc:Choice Requires="p14">
      <p:transition spd="slow" p14:dur="2000" advTm="61181"/>
    </mc:Choice>
    <mc:Fallback xmlns="">
      <p:transition spd="slow" advTm="611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4965" y="945134"/>
            <a:ext cx="10358437" cy="1200329"/>
          </a:xfrm>
          <a:prstGeom prst="rect">
            <a:avLst/>
          </a:prstGeom>
        </p:spPr>
        <p:txBody>
          <a:bodyPr wrap="square">
            <a:spAutoFit/>
          </a:bodyPr>
          <a:lstStyle/>
          <a:p>
            <a:pPr algn="just"/>
            <a:r>
              <a:rPr lang="en-US" dirty="0"/>
              <a:t>Multithreading refers to two or more tasks executing concurrently within a single program. A thread is an independent path of execution within a program. Many threads can run concurrently within a program. Every thread in Java is created and controlled by the </a:t>
            </a:r>
            <a:r>
              <a:rPr lang="en-US" dirty="0" err="1"/>
              <a:t>java.lang.Thread</a:t>
            </a:r>
            <a:r>
              <a:rPr lang="en-US" dirty="0"/>
              <a:t> class.</a:t>
            </a:r>
          </a:p>
          <a:p>
            <a:pPr algn="just"/>
            <a:endParaRPr lang="en-US" dirty="0"/>
          </a:p>
        </p:txBody>
      </p:sp>
      <p:sp>
        <p:nvSpPr>
          <p:cNvPr id="9" name="Rectangle 8"/>
          <p:cNvSpPr/>
          <p:nvPr/>
        </p:nvSpPr>
        <p:spPr>
          <a:xfrm>
            <a:off x="562960" y="2145463"/>
            <a:ext cx="10002445" cy="923330"/>
          </a:xfrm>
          <a:prstGeom prst="rect">
            <a:avLst/>
          </a:prstGeom>
        </p:spPr>
        <p:txBody>
          <a:bodyPr wrap="square">
            <a:spAutoFit/>
          </a:bodyPr>
          <a:lstStyle/>
          <a:p>
            <a:r>
              <a:rPr lang="en-US" dirty="0"/>
              <a:t>There are two ways to create thread in java;</a:t>
            </a:r>
          </a:p>
          <a:p>
            <a:pPr marL="285750" indent="-285750">
              <a:buFont typeface="Arial" panose="020B0604020202020204" pitchFamily="34" charset="0"/>
              <a:buChar char="•"/>
            </a:pPr>
            <a:r>
              <a:rPr lang="en-US" dirty="0"/>
              <a:t>Implement the Runnable interface (</a:t>
            </a:r>
            <a:r>
              <a:rPr lang="en-US" dirty="0" err="1"/>
              <a:t>java.lang.Runnable</a:t>
            </a:r>
            <a:r>
              <a:rPr lang="en-US" dirty="0"/>
              <a:t>)</a:t>
            </a:r>
          </a:p>
          <a:p>
            <a:pPr marL="285750" indent="-285750">
              <a:buFont typeface="Arial" panose="020B0604020202020204" pitchFamily="34" charset="0"/>
              <a:buChar char="•"/>
            </a:pPr>
            <a:r>
              <a:rPr lang="en-US" dirty="0"/>
              <a:t>By Extending the Thread class (</a:t>
            </a:r>
            <a:r>
              <a:rPr lang="en-US" dirty="0" err="1"/>
              <a:t>java.lang.Thread</a:t>
            </a:r>
            <a:r>
              <a:rPr lang="en-US" dirty="0"/>
              <a:t>)</a:t>
            </a:r>
          </a:p>
        </p:txBody>
      </p:sp>
      <p:sp>
        <p:nvSpPr>
          <p:cNvPr id="10" name="Rectangle 9"/>
          <p:cNvSpPr/>
          <p:nvPr/>
        </p:nvSpPr>
        <p:spPr>
          <a:xfrm>
            <a:off x="562960" y="3345792"/>
            <a:ext cx="11515725" cy="2585323"/>
          </a:xfrm>
          <a:prstGeom prst="rect">
            <a:avLst/>
          </a:prstGeom>
        </p:spPr>
        <p:txBody>
          <a:bodyPr wrap="square">
            <a:spAutoFit/>
          </a:bodyPr>
          <a:lstStyle/>
          <a:p>
            <a:r>
              <a:rPr lang="en-US" b="1" dirty="0"/>
              <a:t>Create a Thread by Extending a Thread Class</a:t>
            </a:r>
          </a:p>
          <a:p>
            <a:pPr algn="just"/>
            <a:r>
              <a:rPr lang="en-US" dirty="0"/>
              <a:t>The second way to create a thread is to create a new class that extends Thread class using the following two simple steps. This approach provides more flexibility in handling multiple threads created using available methods in Thread class.</a:t>
            </a:r>
          </a:p>
          <a:p>
            <a:r>
              <a:rPr lang="en-US" b="1" dirty="0"/>
              <a:t>Step 1</a:t>
            </a:r>
          </a:p>
          <a:p>
            <a:pPr algn="just"/>
            <a:r>
              <a:rPr lang="en-US" dirty="0"/>
              <a:t>You will need to override run( ) method available in Thread class. This method provides an entry point for the thread and you will put your complete business logic inside this method. </a:t>
            </a:r>
          </a:p>
          <a:p>
            <a:r>
              <a:rPr lang="en-US" b="1" dirty="0"/>
              <a:t>Step 2</a:t>
            </a:r>
          </a:p>
          <a:p>
            <a:r>
              <a:rPr lang="en-US" dirty="0"/>
              <a:t>Once Thread object is created, you can start it by calling start() method, which executes a call to run( ) method.</a:t>
            </a:r>
          </a:p>
          <a:p>
            <a:pPr algn="just"/>
            <a:endParaRPr lang="en-US" b="0" i="0" dirty="0">
              <a:solidFill>
                <a:srgbClr val="000000"/>
              </a:solidFill>
              <a:effectLst/>
              <a:latin typeface="Arial" panose="020B0604020202020204" pitchFamily="34" charset="0"/>
            </a:endParaRPr>
          </a:p>
        </p:txBody>
      </p:sp>
      <p:sp>
        <p:nvSpPr>
          <p:cNvPr id="6" name="Rectangle 5"/>
          <p:cNvSpPr/>
          <p:nvPr/>
        </p:nvSpPr>
        <p:spPr>
          <a:xfrm>
            <a:off x="384967" y="375885"/>
            <a:ext cx="4890249" cy="461665"/>
          </a:xfrm>
          <a:prstGeom prst="rect">
            <a:avLst/>
          </a:prstGeom>
        </p:spPr>
        <p:txBody>
          <a:bodyPr wrap="none">
            <a:spAutoFit/>
          </a:bodyPr>
          <a:lstStyle/>
          <a:p>
            <a:r>
              <a:rPr lang="en-US" sz="2400" b="1" dirty="0">
                <a:solidFill>
                  <a:srgbClr val="C00000"/>
                </a:solidFill>
              </a:rPr>
              <a:t>Handling Multiple Clients(continue..)</a:t>
            </a:r>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338135717"/>
      </p:ext>
    </p:extLst>
  </p:cSld>
  <p:clrMapOvr>
    <a:masterClrMapping/>
  </p:clrMapOvr>
  <mc:AlternateContent xmlns:mc="http://schemas.openxmlformats.org/markup-compatibility/2006" xmlns:p14="http://schemas.microsoft.com/office/powerpoint/2010/main">
    <mc:Choice Requires="p14">
      <p:transition spd="slow" p14:dur="2000" advTm="193254"/>
    </mc:Choice>
    <mc:Fallback xmlns="">
      <p:transition spd="slow" advTm="1932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9">
                                            <p:txEl>
                                              <p:pRg st="1" end="1"/>
                                            </p:txEl>
                                          </p:spTgt>
                                        </p:tgtEl>
                                        <p:attrNameLst>
                                          <p:attrName>style.visibility</p:attrName>
                                        </p:attrNameLst>
                                      </p:cBhvr>
                                      <p:to>
                                        <p:strVal val="visible"/>
                                      </p:to>
                                    </p:set>
                                    <p:animEffect transition="in" filter="barn(inVertical)">
                                      <p:cBhvr>
                                        <p:cTn id="16" dur="500"/>
                                        <p:tgtEl>
                                          <p:spTgt spid="9">
                                            <p:txEl>
                                              <p:pRg st="1" end="1"/>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animEffect transition="in" filter="barn(inVertical)">
                                      <p:cBhvr>
                                        <p:cTn id="19" dur="500"/>
                                        <p:tgtEl>
                                          <p:spTgt spid="9">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Effect transition="in" filter="wipe(down)">
                                      <p:cBhvr>
                                        <p:cTn id="24" dur="500"/>
                                        <p:tgtEl>
                                          <p:spTgt spid="10">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0">
                                            <p:txEl>
                                              <p:pRg st="5" end="5"/>
                                            </p:txEl>
                                          </p:spTgt>
                                        </p:tgtEl>
                                        <p:attrNameLst>
                                          <p:attrName>style.visibility</p:attrName>
                                        </p:attrNameLst>
                                      </p:cBhvr>
                                      <p:to>
                                        <p:strVal val="visible"/>
                                      </p:to>
                                    </p:set>
                                    <p:animEffect transition="in" filter="wipe(down)">
                                      <p:cBhvr>
                                        <p:cTn id="29" dur="500"/>
                                        <p:tgtEl>
                                          <p:spTgt spid="1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2"/>
                </p:tgtEl>
              </p:cMediaNode>
            </p:audio>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56380" y="1108009"/>
            <a:ext cx="11302207" cy="2585323"/>
          </a:xfrm>
          <a:prstGeom prst="rect">
            <a:avLst/>
          </a:prstGeom>
        </p:spPr>
        <p:txBody>
          <a:bodyPr wrap="square">
            <a:spAutoFit/>
          </a:bodyPr>
          <a:lstStyle/>
          <a:p>
            <a:pPr algn="ctr" fontAlgn="base"/>
            <a:r>
              <a:rPr lang="en-US" b="1" i="0" dirty="0">
                <a:effectLst/>
              </a:rPr>
              <a:t>How these programs works together?</a:t>
            </a:r>
          </a:p>
          <a:p>
            <a:pPr algn="ctr" fontAlgn="base"/>
            <a:endParaRPr lang="en-US" b="0" i="0" dirty="0">
              <a:effectLst/>
            </a:endParaRPr>
          </a:p>
          <a:p>
            <a:pPr marL="342900" indent="-342900" algn="just" fontAlgn="base">
              <a:buFont typeface="+mj-lt"/>
              <a:buAutoNum type="arabicPeriod"/>
            </a:pPr>
            <a:r>
              <a:rPr lang="en-US" b="0" i="0" dirty="0">
                <a:effectLst/>
              </a:rPr>
              <a:t>When a client, say client1 sends a request to connect to server, the server assigns a new thread to handle this request. The newly assigned thread is given the access to streams for communicating with the client.</a:t>
            </a:r>
          </a:p>
          <a:p>
            <a:pPr marL="342900" indent="-342900" algn="just" fontAlgn="base">
              <a:buFont typeface="+mj-lt"/>
              <a:buAutoNum type="arabicPeriod"/>
            </a:pPr>
            <a:endParaRPr lang="en-US" b="0" i="0" dirty="0">
              <a:effectLst/>
            </a:endParaRPr>
          </a:p>
          <a:p>
            <a:pPr marL="342900" indent="-342900" algn="just" fontAlgn="base">
              <a:buFont typeface="+mj-lt"/>
              <a:buAutoNum type="arabicPeriod"/>
            </a:pPr>
            <a:r>
              <a:rPr lang="en-US" b="0" i="0" dirty="0">
                <a:effectLst/>
              </a:rPr>
              <a:t>After assigning the new thread, the server via its while loop, again comes into accepting state.</a:t>
            </a:r>
          </a:p>
          <a:p>
            <a:pPr marL="342900" indent="-342900" algn="just" fontAlgn="base">
              <a:buFont typeface="+mj-lt"/>
              <a:buAutoNum type="arabicPeriod"/>
            </a:pPr>
            <a:endParaRPr lang="en-US" b="0" i="0" dirty="0">
              <a:effectLst/>
            </a:endParaRPr>
          </a:p>
          <a:p>
            <a:pPr marL="342900" indent="-342900" algn="just" fontAlgn="base">
              <a:buFont typeface="+mj-lt"/>
              <a:buAutoNum type="arabicPeriod"/>
            </a:pPr>
            <a:r>
              <a:rPr lang="en-US" b="0" i="0" dirty="0">
                <a:effectLst/>
              </a:rPr>
              <a:t>When a second request comes while first is still in process, the server accepts this requests and again assigns a new thread for processing it. In this way, multiple requests can be handled even when some requests are in process.</a:t>
            </a:r>
          </a:p>
        </p:txBody>
      </p:sp>
      <p:sp>
        <p:nvSpPr>
          <p:cNvPr id="3" name="Rectangle 2"/>
          <p:cNvSpPr/>
          <p:nvPr/>
        </p:nvSpPr>
        <p:spPr>
          <a:xfrm>
            <a:off x="384967" y="375885"/>
            <a:ext cx="4890249" cy="461665"/>
          </a:xfrm>
          <a:prstGeom prst="rect">
            <a:avLst/>
          </a:prstGeom>
        </p:spPr>
        <p:txBody>
          <a:bodyPr wrap="none">
            <a:spAutoFit/>
          </a:bodyPr>
          <a:lstStyle/>
          <a:p>
            <a:r>
              <a:rPr lang="en-US" sz="2400" b="1" dirty="0">
                <a:solidFill>
                  <a:srgbClr val="C00000"/>
                </a:solidFill>
              </a:rPr>
              <a:t>Handling Multiple Clients(continue..)</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93208044"/>
      </p:ext>
    </p:extLst>
  </p:cSld>
  <p:clrMapOvr>
    <a:masterClrMapping/>
  </p:clrMapOvr>
  <mc:AlternateContent xmlns:mc="http://schemas.openxmlformats.org/markup-compatibility/2006" xmlns:p14="http://schemas.microsoft.com/office/powerpoint/2010/main">
    <mc:Choice Requires="p14">
      <p:transition spd="slow" p14:dur="2000" advTm="94306"/>
    </mc:Choice>
    <mc:Fallback xmlns="">
      <p:transition spd="slow" advTm="943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51329" y="484094"/>
            <a:ext cx="4908177" cy="461665"/>
          </a:xfrm>
          <a:prstGeom prst="rect">
            <a:avLst/>
          </a:prstGeom>
          <a:noFill/>
        </p:spPr>
        <p:txBody>
          <a:bodyPr wrap="square" rtlCol="0">
            <a:spAutoFit/>
          </a:bodyPr>
          <a:lstStyle/>
          <a:p>
            <a:r>
              <a:rPr lang="en-US" sz="2400" b="1" dirty="0">
                <a:solidFill>
                  <a:srgbClr val="C00000"/>
                </a:solidFill>
              </a:rPr>
              <a:t>Opening a Server Socket for Business</a:t>
            </a:r>
          </a:p>
        </p:txBody>
      </p:sp>
      <p:sp>
        <p:nvSpPr>
          <p:cNvPr id="5" name="TextBox 4"/>
          <p:cNvSpPr txBox="1"/>
          <p:nvPr/>
        </p:nvSpPr>
        <p:spPr>
          <a:xfrm>
            <a:off x="551329" y="1169893"/>
            <a:ext cx="10878671" cy="4801314"/>
          </a:xfrm>
          <a:prstGeom prst="rect">
            <a:avLst/>
          </a:prstGeom>
          <a:noFill/>
        </p:spPr>
        <p:txBody>
          <a:bodyPr wrap="square" rtlCol="0">
            <a:spAutoFit/>
          </a:bodyPr>
          <a:lstStyle/>
          <a:p>
            <a:r>
              <a:rPr lang="en-US" b="1" dirty="0"/>
              <a:t>Problem</a:t>
            </a:r>
          </a:p>
          <a:p>
            <a:r>
              <a:rPr lang="en-US" dirty="0"/>
              <a:t>You need to write a socket-based server.</a:t>
            </a:r>
          </a:p>
          <a:p>
            <a:endParaRPr lang="en-US" dirty="0"/>
          </a:p>
          <a:p>
            <a:r>
              <a:rPr lang="en-US" b="1" dirty="0"/>
              <a:t>Solution</a:t>
            </a:r>
          </a:p>
          <a:p>
            <a:r>
              <a:rPr lang="en-US" dirty="0"/>
              <a:t>Create a ServerSocket for the given port number.</a:t>
            </a:r>
          </a:p>
          <a:p>
            <a:endParaRPr lang="en-US" dirty="0"/>
          </a:p>
          <a:p>
            <a:r>
              <a:rPr lang="en-US" b="1" dirty="0"/>
              <a:t>Discussion</a:t>
            </a:r>
          </a:p>
          <a:p>
            <a:pPr marL="285750" indent="-285750" algn="just">
              <a:buFont typeface="Arial" panose="020B0604020202020204" pitchFamily="34" charset="0"/>
              <a:buChar char="•"/>
            </a:pPr>
            <a:r>
              <a:rPr lang="en-US" dirty="0"/>
              <a:t>The ServerSocket represents the “other end” of a connection</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waits patiently for clients to come along and connect to it.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You construct a ServerSocket with just the port number. Because it doesn’t need to connect to another host, it doesn’t need a particular host’s address as the client socket constructor does.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 Your next step is to await client activity, which you do by calling accept(). This call blocks until a client connects to your server; at that point, the accept() returns to you a Socket object (not a ServerSocket) that is connected in both directions to the Socket object on the client</a:t>
            </a:r>
            <a:endParaRPr lang="en-US" b="1" dirty="0"/>
          </a:p>
        </p:txBody>
      </p:sp>
    </p:spTree>
    <p:extLst>
      <p:ext uri="{BB962C8B-B14F-4D97-AF65-F5344CB8AC3E}">
        <p14:creationId xmlns:p14="http://schemas.microsoft.com/office/powerpoint/2010/main" val="4076495443"/>
      </p:ext>
    </p:extLst>
  </p:cSld>
  <p:clrMapOvr>
    <a:masterClrMapping/>
  </p:clrMapOvr>
  <mc:AlternateContent xmlns:mc="http://schemas.openxmlformats.org/markup-compatibility/2006" xmlns:p14="http://schemas.microsoft.com/office/powerpoint/2010/main">
    <mc:Choice Requires="p14">
      <p:transition spd="slow" p14:dur="2000" advTm="106660"/>
    </mc:Choice>
    <mc:Fallback xmlns="">
      <p:transition spd="slow" advTm="10666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61975" y="363528"/>
            <a:ext cx="6096000" cy="6186309"/>
          </a:xfrm>
          <a:prstGeom prst="rect">
            <a:avLst/>
          </a:prstGeom>
        </p:spPr>
        <p:txBody>
          <a:bodyPr>
            <a:spAutoFit/>
          </a:bodyPr>
          <a:lstStyle/>
          <a:p>
            <a:r>
              <a:rPr lang="en-US" b="1" i="0" u="none" strike="noStrike" baseline="0" dirty="0">
                <a:solidFill>
                  <a:srgbClr val="00669A"/>
                </a:solidFill>
              </a:rPr>
              <a:t>public class </a:t>
            </a:r>
            <a:r>
              <a:rPr lang="en-US" b="1" i="0" u="none" strike="noStrike" baseline="0" dirty="0" err="1">
                <a:solidFill>
                  <a:srgbClr val="00AB89"/>
                </a:solidFill>
              </a:rPr>
              <a:t>EchoServerThreaded</a:t>
            </a:r>
            <a:r>
              <a:rPr lang="en-US" b="0" i="0" u="none" strike="noStrike" baseline="0" dirty="0">
                <a:solidFill>
                  <a:srgbClr val="555555"/>
                </a:solidFill>
              </a:rPr>
              <a:t>{</a:t>
            </a:r>
          </a:p>
          <a:p>
            <a:r>
              <a:rPr lang="en-US" b="1" i="0" u="none" strike="noStrike" baseline="0" dirty="0">
                <a:solidFill>
                  <a:srgbClr val="00669A"/>
                </a:solidFill>
              </a:rPr>
              <a:t>public static final </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a:solidFill>
                  <a:srgbClr val="000089"/>
                </a:solidFill>
              </a:rPr>
              <a:t>ECHOPORT </a:t>
            </a:r>
            <a:r>
              <a:rPr lang="en-US" b="0" i="0" u="none" strike="noStrike" baseline="0" dirty="0">
                <a:solidFill>
                  <a:srgbClr val="555555"/>
                </a:solidFill>
              </a:rPr>
              <a:t>= </a:t>
            </a:r>
            <a:r>
              <a:rPr lang="en-US" b="0" i="0" u="none" strike="noStrike" baseline="0" dirty="0">
                <a:solidFill>
                  <a:srgbClr val="FF6600"/>
                </a:solidFill>
              </a:rPr>
              <a:t>7</a:t>
            </a:r>
            <a:r>
              <a:rPr lang="en-US" b="0" i="0" u="none" strike="noStrike" baseline="0" dirty="0">
                <a:solidFill>
                  <a:srgbClr val="555555"/>
                </a:solidFill>
              </a:rPr>
              <a:t>;</a:t>
            </a:r>
          </a:p>
          <a:p>
            <a:r>
              <a:rPr lang="en-US" b="1" i="0" u="none" strike="noStrike" baseline="0" dirty="0">
                <a:solidFill>
                  <a:srgbClr val="00669A"/>
                </a:solidFill>
              </a:rPr>
              <a:t>public static final </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a:solidFill>
                  <a:srgbClr val="000089"/>
                </a:solidFill>
              </a:rPr>
              <a:t>NUM_THREADS </a:t>
            </a:r>
            <a:r>
              <a:rPr lang="en-US" b="0" i="0" u="none" strike="noStrike" baseline="0" dirty="0">
                <a:solidFill>
                  <a:srgbClr val="555555"/>
                </a:solidFill>
              </a:rPr>
              <a:t>= </a:t>
            </a:r>
            <a:r>
              <a:rPr lang="en-US" b="0" i="0" u="none" strike="noStrike" baseline="0" dirty="0">
                <a:solidFill>
                  <a:srgbClr val="FF6600"/>
                </a:solidFill>
              </a:rPr>
              <a:t>4</a:t>
            </a:r>
            <a:r>
              <a:rPr lang="en-US" b="0" i="0" u="none" strike="noStrike" baseline="0" dirty="0">
                <a:solidFill>
                  <a:srgbClr val="555555"/>
                </a:solidFill>
              </a:rPr>
              <a:t>;</a:t>
            </a:r>
          </a:p>
          <a:p>
            <a:r>
              <a:rPr lang="en-US" b="0" i="1" u="none" strike="noStrike" baseline="0" dirty="0">
                <a:solidFill>
                  <a:srgbClr val="35586C"/>
                </a:solidFill>
              </a:rPr>
              <a:t>/** Main method, to start the servers. */</a:t>
            </a:r>
          </a:p>
          <a:p>
            <a:r>
              <a:rPr lang="en-US" b="1" i="0" u="none" strike="noStrike" baseline="0" dirty="0">
                <a:solidFill>
                  <a:srgbClr val="00669A"/>
                </a:solidFill>
              </a:rPr>
              <a:t>public static </a:t>
            </a:r>
            <a:r>
              <a:rPr lang="en-US" b="1" i="0" u="none" strike="noStrike" baseline="0" dirty="0">
                <a:solidFill>
                  <a:srgbClr val="007789"/>
                </a:solidFill>
              </a:rPr>
              <a:t>void </a:t>
            </a:r>
            <a:r>
              <a:rPr lang="en-US" b="0" i="0" u="none" strike="noStrike" baseline="0" dirty="0">
                <a:solidFill>
                  <a:srgbClr val="CD00FF"/>
                </a:solidFill>
              </a:rPr>
              <a:t>main</a:t>
            </a:r>
            <a:r>
              <a:rPr lang="en-US" b="0" i="0" u="none" strike="noStrike" baseline="0" dirty="0">
                <a:solidFill>
                  <a:srgbClr val="555555"/>
                </a:solidFill>
              </a:rPr>
              <a:t>(</a:t>
            </a:r>
            <a:r>
              <a:rPr lang="en-US" b="0" i="0" u="none" strike="noStrike" baseline="0" dirty="0">
                <a:solidFill>
                  <a:srgbClr val="000089"/>
                </a:solidFill>
              </a:rPr>
              <a:t>String</a:t>
            </a:r>
            <a:r>
              <a:rPr lang="en-US" b="0" i="0" u="none" strike="noStrike" baseline="0" dirty="0">
                <a:solidFill>
                  <a:srgbClr val="555555"/>
                </a:solidFill>
              </a:rPr>
              <a:t>[] </a:t>
            </a:r>
            <a:r>
              <a:rPr lang="en-US" b="0" i="0" u="none" strike="noStrike" baseline="0" dirty="0" err="1">
                <a:solidFill>
                  <a:srgbClr val="000089"/>
                </a:solidFill>
              </a:rPr>
              <a:t>av</a:t>
            </a:r>
            <a:r>
              <a:rPr lang="en-US" b="0" i="0" u="none" strike="noStrike" baseline="0" dirty="0">
                <a:solidFill>
                  <a:srgbClr val="555555"/>
                </a:solidFill>
              </a:rPr>
              <a:t>) {</a:t>
            </a:r>
          </a:p>
          <a:p>
            <a:r>
              <a:rPr lang="en-US" b="1" i="0" u="none" strike="noStrike" baseline="0" dirty="0">
                <a:solidFill>
                  <a:srgbClr val="00669A"/>
                </a:solidFill>
              </a:rPr>
              <a:t>new </a:t>
            </a:r>
            <a:r>
              <a:rPr lang="en-US" b="0" i="0" u="none" strike="noStrike" baseline="0" dirty="0">
                <a:solidFill>
                  <a:srgbClr val="CD00FF"/>
                </a:solidFill>
              </a:rPr>
              <a:t>EchoServerThreaded2</a:t>
            </a:r>
            <a:r>
              <a:rPr lang="en-US" b="0" i="0" u="none" strike="noStrike" baseline="0" dirty="0">
                <a:solidFill>
                  <a:srgbClr val="555555"/>
                </a:solidFill>
              </a:rPr>
              <a:t>(</a:t>
            </a:r>
            <a:r>
              <a:rPr lang="en-US" b="0" i="0" u="none" strike="noStrike" baseline="0" dirty="0">
                <a:solidFill>
                  <a:srgbClr val="000089"/>
                </a:solidFill>
              </a:rPr>
              <a:t>ECHOPORT</a:t>
            </a:r>
            <a:r>
              <a:rPr lang="en-US" b="0" i="0" u="none" strike="noStrike" baseline="0" dirty="0">
                <a:solidFill>
                  <a:srgbClr val="555555"/>
                </a:solidFill>
              </a:rPr>
              <a:t>, </a:t>
            </a:r>
            <a:r>
              <a:rPr lang="en-US" b="0" i="0" u="none" strike="noStrike" baseline="0" dirty="0">
                <a:solidFill>
                  <a:srgbClr val="000089"/>
                </a:solidFill>
              </a:rPr>
              <a:t>NUM_THREADS</a:t>
            </a:r>
            <a:r>
              <a:rPr lang="en-US" b="0" i="0" u="none" strike="noStrike" baseline="0" dirty="0">
                <a:solidFill>
                  <a:srgbClr val="555555"/>
                </a:solidFill>
              </a:rPr>
              <a:t>);</a:t>
            </a:r>
          </a:p>
          <a:p>
            <a:r>
              <a:rPr lang="en-US" b="0" i="0" u="none" strike="noStrike" baseline="0" dirty="0">
                <a:solidFill>
                  <a:srgbClr val="555555"/>
                </a:solidFill>
              </a:rPr>
              <a:t>}</a:t>
            </a:r>
          </a:p>
          <a:p>
            <a:r>
              <a:rPr lang="en-US" b="0" i="1" u="none" strike="noStrike" baseline="0" dirty="0">
                <a:solidFill>
                  <a:srgbClr val="35586C"/>
                </a:solidFill>
              </a:rPr>
              <a:t>/** Constructor */</a:t>
            </a:r>
          </a:p>
          <a:p>
            <a:r>
              <a:rPr lang="en-US" b="1" i="0" u="none" strike="noStrike" baseline="0" dirty="0">
                <a:solidFill>
                  <a:srgbClr val="00669A"/>
                </a:solidFill>
              </a:rPr>
              <a:t>public </a:t>
            </a:r>
            <a:r>
              <a:rPr lang="en-US" b="0" i="0" u="none" strike="noStrike" baseline="0" dirty="0">
                <a:solidFill>
                  <a:srgbClr val="CD00FF"/>
                </a:solidFill>
              </a:rPr>
              <a:t>EchoServerThreaded2</a:t>
            </a:r>
            <a:r>
              <a:rPr lang="en-US" b="0" i="0" u="none" strike="noStrike" baseline="0" dirty="0">
                <a:solidFill>
                  <a:srgbClr val="555555"/>
                </a:solidFill>
              </a:rPr>
              <a:t>(</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a:solidFill>
                  <a:srgbClr val="000089"/>
                </a:solidFill>
              </a:rPr>
              <a:t>port</a:t>
            </a:r>
            <a:r>
              <a:rPr lang="en-US" b="0" i="0" u="none" strike="noStrike" baseline="0" dirty="0">
                <a:solidFill>
                  <a:srgbClr val="555555"/>
                </a:solidFill>
              </a:rPr>
              <a:t>, </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err="1">
                <a:solidFill>
                  <a:srgbClr val="000089"/>
                </a:solidFill>
              </a:rPr>
              <a:t>numThreads</a:t>
            </a:r>
            <a:r>
              <a:rPr lang="en-US" b="0" i="0" u="none" strike="noStrike" baseline="0" dirty="0">
                <a:solidFill>
                  <a:srgbClr val="555555"/>
                </a:solidFill>
              </a:rPr>
              <a:t>) {</a:t>
            </a:r>
          </a:p>
          <a:p>
            <a:r>
              <a:rPr lang="en-US" b="0" i="0" u="none" strike="noStrike" baseline="0" dirty="0" err="1">
                <a:solidFill>
                  <a:srgbClr val="000089"/>
                </a:solidFill>
              </a:rPr>
              <a:t>ServerSocket</a:t>
            </a:r>
            <a:r>
              <a:rPr lang="en-US" b="0" i="0" u="none" strike="noStrike" baseline="0" dirty="0">
                <a:solidFill>
                  <a:srgbClr val="000089"/>
                </a:solidFill>
              </a:rPr>
              <a:t> </a:t>
            </a:r>
            <a:r>
              <a:rPr lang="en-US" b="0" i="0" u="none" strike="noStrike" baseline="0" dirty="0" err="1">
                <a:solidFill>
                  <a:srgbClr val="000089"/>
                </a:solidFill>
              </a:rPr>
              <a:t>servSock</a:t>
            </a:r>
            <a:r>
              <a:rPr lang="en-US" b="0" i="0" u="none" strike="noStrike" baseline="0" dirty="0">
                <a:solidFill>
                  <a:srgbClr val="555555"/>
                </a:solidFill>
              </a:rPr>
              <a:t>;</a:t>
            </a:r>
          </a:p>
          <a:p>
            <a:r>
              <a:rPr lang="en-US" b="1" i="0" u="none" strike="noStrike" baseline="0" dirty="0">
                <a:solidFill>
                  <a:srgbClr val="00669A"/>
                </a:solidFill>
              </a:rPr>
              <a:t>try </a:t>
            </a:r>
            <a:r>
              <a:rPr lang="en-US" b="0" i="0" u="none" strike="noStrike" baseline="0" dirty="0">
                <a:solidFill>
                  <a:srgbClr val="555555"/>
                </a:solidFill>
              </a:rPr>
              <a:t>{</a:t>
            </a:r>
          </a:p>
          <a:p>
            <a:r>
              <a:rPr lang="en-US" b="0" i="0" u="none" strike="noStrike" baseline="0" dirty="0" err="1">
                <a:solidFill>
                  <a:srgbClr val="000089"/>
                </a:solidFill>
              </a:rPr>
              <a:t>servSock</a:t>
            </a:r>
            <a:r>
              <a:rPr lang="en-US" b="0" i="0" u="none" strike="noStrike" baseline="0" dirty="0">
                <a:solidFill>
                  <a:srgbClr val="000089"/>
                </a:solidFill>
              </a:rPr>
              <a:t> </a:t>
            </a:r>
            <a:r>
              <a:rPr lang="en-US" b="0" i="0" u="none" strike="noStrike" baseline="0" dirty="0">
                <a:solidFill>
                  <a:srgbClr val="555555"/>
                </a:solidFill>
              </a:rPr>
              <a:t>= </a:t>
            </a:r>
            <a:r>
              <a:rPr lang="en-US" b="1" i="0" u="none" strike="noStrike" baseline="0" dirty="0">
                <a:solidFill>
                  <a:srgbClr val="00669A"/>
                </a:solidFill>
              </a:rPr>
              <a:t>new </a:t>
            </a:r>
            <a:r>
              <a:rPr lang="en-US" b="0" i="0" u="none" strike="noStrike" baseline="0" dirty="0" err="1">
                <a:solidFill>
                  <a:srgbClr val="000089"/>
                </a:solidFill>
              </a:rPr>
              <a:t>ServerSocket</a:t>
            </a:r>
            <a:r>
              <a:rPr lang="en-US" b="0" i="0" u="none" strike="noStrike" baseline="0" dirty="0">
                <a:solidFill>
                  <a:srgbClr val="555555"/>
                </a:solidFill>
              </a:rPr>
              <a:t>(</a:t>
            </a:r>
            <a:r>
              <a:rPr lang="en-US" b="0" i="0" u="none" strike="noStrike" baseline="0" dirty="0">
                <a:solidFill>
                  <a:srgbClr val="000089"/>
                </a:solidFill>
              </a:rPr>
              <a:t>port</a:t>
            </a:r>
            <a:r>
              <a:rPr lang="en-US" b="0" i="0" u="none" strike="noStrike" baseline="0" dirty="0">
                <a:solidFill>
                  <a:srgbClr val="555555"/>
                </a:solidFill>
              </a:rPr>
              <a:t>);</a:t>
            </a:r>
          </a:p>
          <a:p>
            <a:r>
              <a:rPr lang="en-US" b="0" i="0" u="none" strike="noStrike" baseline="0" dirty="0">
                <a:solidFill>
                  <a:srgbClr val="555555"/>
                </a:solidFill>
              </a:rPr>
              <a:t>} </a:t>
            </a:r>
            <a:r>
              <a:rPr lang="en-US" b="1" i="0" u="none" strike="noStrike" baseline="0" dirty="0">
                <a:solidFill>
                  <a:srgbClr val="00669A"/>
                </a:solidFill>
              </a:rPr>
              <a:t>catch</a:t>
            </a:r>
            <a:r>
              <a:rPr lang="en-US" b="0" i="0" u="none" strike="noStrike" baseline="0" dirty="0">
                <a:solidFill>
                  <a:srgbClr val="555555"/>
                </a:solidFill>
              </a:rPr>
              <a:t>(</a:t>
            </a:r>
            <a:r>
              <a:rPr lang="en-US" b="0" i="0" u="none" strike="noStrike" baseline="0" dirty="0" err="1">
                <a:solidFill>
                  <a:srgbClr val="000089"/>
                </a:solidFill>
              </a:rPr>
              <a:t>IOException</a:t>
            </a:r>
            <a:r>
              <a:rPr lang="en-US" b="0" i="0" u="none" strike="noStrike" baseline="0" dirty="0">
                <a:solidFill>
                  <a:srgbClr val="000089"/>
                </a:solidFill>
              </a:rPr>
              <a:t> e</a:t>
            </a:r>
            <a:r>
              <a:rPr lang="en-US" b="0" i="0" u="none" strike="noStrike" baseline="0" dirty="0">
                <a:solidFill>
                  <a:srgbClr val="555555"/>
                </a:solidFill>
              </a:rPr>
              <a:t>) {</a:t>
            </a:r>
          </a:p>
          <a:p>
            <a:r>
              <a:rPr lang="en-US" b="0" i="1" u="none" strike="noStrike" baseline="0" dirty="0">
                <a:solidFill>
                  <a:srgbClr val="35586C"/>
                </a:solidFill>
              </a:rPr>
              <a:t>/* Crash the server if IO fails. Something bad has happened */</a:t>
            </a:r>
          </a:p>
          <a:p>
            <a:r>
              <a:rPr lang="en-US" b="1" i="0" u="none" strike="noStrike" baseline="0" dirty="0">
                <a:solidFill>
                  <a:srgbClr val="00669A"/>
                </a:solidFill>
              </a:rPr>
              <a:t>throw new </a:t>
            </a:r>
            <a:r>
              <a:rPr lang="en-US" b="0" i="0" u="none" strike="noStrike" baseline="0" dirty="0" err="1">
                <a:solidFill>
                  <a:srgbClr val="CD00FF"/>
                </a:solidFill>
              </a:rPr>
              <a:t>RuntimeException</a:t>
            </a:r>
            <a:r>
              <a:rPr lang="en-US" b="0" i="0" u="none" strike="noStrike" baseline="0" dirty="0">
                <a:solidFill>
                  <a:srgbClr val="555555"/>
                </a:solidFill>
              </a:rPr>
              <a:t>(</a:t>
            </a:r>
            <a:r>
              <a:rPr lang="en-US" b="0" i="0" u="none" strike="noStrike" baseline="0" dirty="0">
                <a:solidFill>
                  <a:srgbClr val="CD3300"/>
                </a:solidFill>
              </a:rPr>
              <a:t>"Could not create </a:t>
            </a:r>
            <a:r>
              <a:rPr lang="en-US" b="0" i="0" u="none" strike="noStrike" baseline="0" dirty="0" err="1">
                <a:solidFill>
                  <a:srgbClr val="CD3300"/>
                </a:solidFill>
              </a:rPr>
              <a:t>ServerSocket</a:t>
            </a:r>
            <a:r>
              <a:rPr lang="en-US" b="0" i="0" u="none" strike="noStrike" baseline="0" dirty="0">
                <a:solidFill>
                  <a:srgbClr val="CD3300"/>
                </a:solidFill>
              </a:rPr>
              <a:t> "</a:t>
            </a:r>
            <a:r>
              <a:rPr lang="en-US" b="0" i="0" u="none" strike="noStrike" baseline="0" dirty="0">
                <a:solidFill>
                  <a:srgbClr val="555555"/>
                </a:solidFill>
              </a:rPr>
              <a:t>, </a:t>
            </a:r>
            <a:r>
              <a:rPr lang="en-US" b="0" i="0" u="none" strike="noStrike" baseline="0" dirty="0">
                <a:solidFill>
                  <a:srgbClr val="000089"/>
                </a:solidFill>
              </a:rPr>
              <a:t>e</a:t>
            </a:r>
            <a:r>
              <a:rPr lang="en-US" b="0" i="0" u="none" strike="noStrike" baseline="0" dirty="0">
                <a:solidFill>
                  <a:srgbClr val="555555"/>
                </a:solidFill>
              </a:rPr>
              <a:t>);</a:t>
            </a:r>
          </a:p>
          <a:p>
            <a:r>
              <a:rPr lang="en-US" b="0" i="0" u="none" strike="noStrike" baseline="0" dirty="0">
                <a:solidFill>
                  <a:srgbClr val="555555"/>
                </a:solidFill>
              </a:rPr>
              <a:t>}</a:t>
            </a:r>
          </a:p>
          <a:p>
            <a:r>
              <a:rPr lang="en-US" b="0" i="1" u="none" strike="noStrike" baseline="0" dirty="0">
                <a:solidFill>
                  <a:srgbClr val="35586C"/>
                </a:solidFill>
              </a:rPr>
              <a:t>// Create a series of threads and start them.</a:t>
            </a:r>
          </a:p>
          <a:p>
            <a:r>
              <a:rPr lang="en-US" b="1" i="0" u="none" strike="noStrike" baseline="0" dirty="0">
                <a:solidFill>
                  <a:srgbClr val="00669A"/>
                </a:solidFill>
              </a:rPr>
              <a:t>for </a:t>
            </a:r>
            <a:r>
              <a:rPr lang="en-US" b="0" i="0" u="none" strike="noStrike" baseline="0" dirty="0">
                <a:solidFill>
                  <a:srgbClr val="555555"/>
                </a:solidFill>
              </a:rPr>
              <a:t>(</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err="1">
                <a:solidFill>
                  <a:srgbClr val="000089"/>
                </a:solidFill>
              </a:rPr>
              <a:t>i</a:t>
            </a:r>
            <a:r>
              <a:rPr lang="en-US" b="0" i="0" u="none" strike="noStrike" baseline="0" dirty="0">
                <a:solidFill>
                  <a:srgbClr val="555555"/>
                </a:solidFill>
              </a:rPr>
              <a:t>=</a:t>
            </a:r>
            <a:r>
              <a:rPr lang="en-US" b="0" i="0" u="none" strike="noStrike" baseline="0" dirty="0">
                <a:solidFill>
                  <a:srgbClr val="FF6600"/>
                </a:solidFill>
              </a:rPr>
              <a:t>0</a:t>
            </a:r>
            <a:r>
              <a:rPr lang="en-US" b="0" i="0" u="none" strike="noStrike" baseline="0" dirty="0">
                <a:solidFill>
                  <a:srgbClr val="555555"/>
                </a:solidFill>
              </a:rPr>
              <a:t>; </a:t>
            </a:r>
            <a:r>
              <a:rPr lang="en-US" b="0" i="0" u="none" strike="noStrike" baseline="0" dirty="0" err="1">
                <a:solidFill>
                  <a:srgbClr val="000089"/>
                </a:solidFill>
              </a:rPr>
              <a:t>i</a:t>
            </a:r>
            <a:r>
              <a:rPr lang="en-US" b="0" i="0" u="none" strike="noStrike" baseline="0" dirty="0">
                <a:solidFill>
                  <a:srgbClr val="555555"/>
                </a:solidFill>
              </a:rPr>
              <a:t>&lt;</a:t>
            </a:r>
            <a:r>
              <a:rPr lang="en-US" b="0" i="0" u="none" strike="noStrike" baseline="0" dirty="0" err="1">
                <a:solidFill>
                  <a:srgbClr val="000089"/>
                </a:solidFill>
              </a:rPr>
              <a:t>numThreads</a:t>
            </a:r>
            <a:r>
              <a:rPr lang="en-US" b="0" i="0" u="none" strike="noStrike" baseline="0" dirty="0">
                <a:solidFill>
                  <a:srgbClr val="555555"/>
                </a:solidFill>
              </a:rPr>
              <a:t>; </a:t>
            </a:r>
            <a:r>
              <a:rPr lang="en-US" b="0" i="0" u="none" strike="noStrike" baseline="0" dirty="0" err="1">
                <a:solidFill>
                  <a:srgbClr val="000089"/>
                </a:solidFill>
              </a:rPr>
              <a:t>i</a:t>
            </a:r>
            <a:r>
              <a:rPr lang="en-US" b="0" i="0" u="none" strike="noStrike" baseline="0" dirty="0">
                <a:solidFill>
                  <a:srgbClr val="555555"/>
                </a:solidFill>
              </a:rPr>
              <a:t>++) {</a:t>
            </a:r>
          </a:p>
          <a:p>
            <a:r>
              <a:rPr lang="en-US" b="1" i="0" u="none" strike="noStrike" baseline="0" dirty="0">
                <a:solidFill>
                  <a:srgbClr val="00669A"/>
                </a:solidFill>
              </a:rPr>
              <a:t>new </a:t>
            </a:r>
            <a:r>
              <a:rPr lang="en-US" b="0" i="0" u="none" strike="noStrike" baseline="0" dirty="0">
                <a:solidFill>
                  <a:srgbClr val="CD00FF"/>
                </a:solidFill>
              </a:rPr>
              <a:t>Handler</a:t>
            </a:r>
            <a:r>
              <a:rPr lang="en-US" b="0" i="0" u="none" strike="noStrike" baseline="0" dirty="0">
                <a:solidFill>
                  <a:srgbClr val="555555"/>
                </a:solidFill>
              </a:rPr>
              <a:t>(</a:t>
            </a:r>
            <a:r>
              <a:rPr lang="en-US" b="0" i="0" u="none" strike="noStrike" baseline="0" dirty="0" err="1">
                <a:solidFill>
                  <a:srgbClr val="000089"/>
                </a:solidFill>
              </a:rPr>
              <a:t>servSock</a:t>
            </a:r>
            <a:r>
              <a:rPr lang="en-US" b="0" i="0" u="none" strike="noStrike" baseline="0" dirty="0">
                <a:solidFill>
                  <a:srgbClr val="555555"/>
                </a:solidFill>
              </a:rPr>
              <a:t>, </a:t>
            </a:r>
            <a:r>
              <a:rPr lang="en-US" b="0" i="0" u="none" strike="noStrike" baseline="0" dirty="0" err="1">
                <a:solidFill>
                  <a:srgbClr val="000089"/>
                </a:solidFill>
              </a:rPr>
              <a:t>i</a:t>
            </a:r>
            <a:r>
              <a:rPr lang="en-US" b="0" i="0" u="none" strike="noStrike" baseline="0" dirty="0">
                <a:solidFill>
                  <a:srgbClr val="555555"/>
                </a:solidFill>
              </a:rPr>
              <a:t>).</a:t>
            </a:r>
            <a:r>
              <a:rPr lang="en-US" b="0" i="0" u="none" strike="noStrike" baseline="0" dirty="0">
                <a:solidFill>
                  <a:srgbClr val="33009A"/>
                </a:solidFill>
              </a:rPr>
              <a:t>start</a:t>
            </a:r>
            <a:r>
              <a:rPr lang="en-US" b="0" i="0" u="none" strike="noStrike" baseline="0" dirty="0">
                <a:solidFill>
                  <a:srgbClr val="555555"/>
                </a:solidFill>
              </a:rPr>
              <a:t>();</a:t>
            </a:r>
          </a:p>
          <a:p>
            <a:r>
              <a:rPr lang="en-US" b="0" i="0" u="none" strike="noStrike" baseline="0" dirty="0">
                <a:solidFill>
                  <a:srgbClr val="555555"/>
                </a:solidFill>
              </a:rPr>
              <a:t>}</a:t>
            </a:r>
          </a:p>
          <a:p>
            <a:r>
              <a:rPr lang="en-US" b="0" i="0" u="none" strike="noStrike" baseline="0" dirty="0">
                <a:solidFill>
                  <a:srgbClr val="555555"/>
                </a:solidFill>
              </a:rPr>
              <a:t>}</a:t>
            </a:r>
            <a:endParaRPr lang="en-US" dirty="0"/>
          </a:p>
        </p:txBody>
      </p:sp>
      <p:sp>
        <p:nvSpPr>
          <p:cNvPr id="5" name="Rectangle 4"/>
          <p:cNvSpPr/>
          <p:nvPr/>
        </p:nvSpPr>
        <p:spPr>
          <a:xfrm>
            <a:off x="6305550" y="363528"/>
            <a:ext cx="5553076" cy="3139321"/>
          </a:xfrm>
          <a:prstGeom prst="rect">
            <a:avLst/>
          </a:prstGeom>
        </p:spPr>
        <p:txBody>
          <a:bodyPr wrap="square">
            <a:spAutoFit/>
          </a:bodyPr>
          <a:lstStyle/>
          <a:p>
            <a:r>
              <a:rPr lang="en-US" b="0" i="1" u="none" strike="noStrike" baseline="0" dirty="0">
                <a:solidFill>
                  <a:srgbClr val="35586C"/>
                </a:solidFill>
              </a:rPr>
              <a:t>/** A Thread subclass to handle one client conversation. */</a:t>
            </a:r>
          </a:p>
          <a:p>
            <a:r>
              <a:rPr lang="en-US" b="1" i="0" u="none" strike="noStrike" baseline="0" dirty="0">
                <a:solidFill>
                  <a:srgbClr val="00669A"/>
                </a:solidFill>
              </a:rPr>
              <a:t>class </a:t>
            </a:r>
            <a:r>
              <a:rPr lang="en-US" b="1" i="0" u="none" strike="noStrike" baseline="0" dirty="0">
                <a:solidFill>
                  <a:srgbClr val="00AB89"/>
                </a:solidFill>
              </a:rPr>
              <a:t>Handler </a:t>
            </a:r>
            <a:r>
              <a:rPr lang="en-US" b="1" i="0" u="none" strike="noStrike" baseline="0" dirty="0">
                <a:solidFill>
                  <a:srgbClr val="00669A"/>
                </a:solidFill>
              </a:rPr>
              <a:t>extends </a:t>
            </a:r>
            <a:r>
              <a:rPr lang="en-US" b="0" i="0" u="none" strike="noStrike" baseline="0" dirty="0">
                <a:solidFill>
                  <a:srgbClr val="000089"/>
                </a:solidFill>
              </a:rPr>
              <a:t>Thread </a:t>
            </a:r>
            <a:r>
              <a:rPr lang="en-US" b="0" i="0" u="none" strike="noStrike" baseline="0" dirty="0">
                <a:solidFill>
                  <a:srgbClr val="555555"/>
                </a:solidFill>
              </a:rPr>
              <a:t>{</a:t>
            </a:r>
          </a:p>
          <a:p>
            <a:r>
              <a:rPr lang="en-US" b="0" i="0" u="none" strike="noStrike" baseline="0" dirty="0" err="1">
                <a:solidFill>
                  <a:srgbClr val="000089"/>
                </a:solidFill>
              </a:rPr>
              <a:t>ServerSocket</a:t>
            </a:r>
            <a:r>
              <a:rPr lang="en-US" b="0" i="0" u="none" strike="noStrike" baseline="0" dirty="0">
                <a:solidFill>
                  <a:srgbClr val="000089"/>
                </a:solidFill>
              </a:rPr>
              <a:t> </a:t>
            </a:r>
            <a:r>
              <a:rPr lang="en-US" b="0" i="0" u="none" strike="noStrike" baseline="0" dirty="0" err="1">
                <a:solidFill>
                  <a:srgbClr val="000089"/>
                </a:solidFill>
              </a:rPr>
              <a:t>servSock</a:t>
            </a:r>
            <a:r>
              <a:rPr lang="en-US" b="0" i="0" u="none" strike="noStrike" baseline="0" dirty="0">
                <a:solidFill>
                  <a:srgbClr val="555555"/>
                </a:solidFill>
              </a:rPr>
              <a:t>;</a:t>
            </a:r>
          </a:p>
          <a:p>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err="1">
                <a:solidFill>
                  <a:srgbClr val="000089"/>
                </a:solidFill>
              </a:rPr>
              <a:t>threadNumber</a:t>
            </a:r>
            <a:r>
              <a:rPr lang="en-US" b="0" i="0" u="none" strike="noStrike" baseline="0" dirty="0">
                <a:solidFill>
                  <a:srgbClr val="555555"/>
                </a:solidFill>
              </a:rPr>
              <a:t>;</a:t>
            </a:r>
          </a:p>
          <a:p>
            <a:r>
              <a:rPr lang="en-US" b="0" i="1" u="none" strike="noStrike" baseline="0" dirty="0">
                <a:solidFill>
                  <a:srgbClr val="35586C"/>
                </a:solidFill>
              </a:rPr>
              <a:t>/** Construct a Handler. */</a:t>
            </a:r>
          </a:p>
          <a:p>
            <a:r>
              <a:rPr lang="en-US" b="0" i="0" u="none" strike="noStrike" baseline="0" dirty="0">
                <a:solidFill>
                  <a:srgbClr val="000089"/>
                </a:solidFill>
              </a:rPr>
              <a:t>Handler</a:t>
            </a:r>
            <a:r>
              <a:rPr lang="en-US" b="0" i="0" u="none" strike="noStrike" baseline="0" dirty="0">
                <a:solidFill>
                  <a:srgbClr val="555555"/>
                </a:solidFill>
              </a:rPr>
              <a:t>(</a:t>
            </a:r>
            <a:r>
              <a:rPr lang="en-US" b="0" i="0" u="none" strike="noStrike" baseline="0" dirty="0" err="1">
                <a:solidFill>
                  <a:srgbClr val="000089"/>
                </a:solidFill>
              </a:rPr>
              <a:t>ServerSocket</a:t>
            </a:r>
            <a:r>
              <a:rPr lang="en-US" b="0" i="0" u="none" strike="noStrike" baseline="0" dirty="0">
                <a:solidFill>
                  <a:srgbClr val="000089"/>
                </a:solidFill>
              </a:rPr>
              <a:t> s</a:t>
            </a:r>
            <a:r>
              <a:rPr lang="en-US" b="0" i="0" u="none" strike="noStrike" baseline="0" dirty="0">
                <a:solidFill>
                  <a:srgbClr val="555555"/>
                </a:solidFill>
              </a:rPr>
              <a:t>, </a:t>
            </a:r>
            <a:r>
              <a:rPr lang="en-US" b="1" i="0" u="none" strike="noStrike" baseline="0" dirty="0" err="1">
                <a:solidFill>
                  <a:srgbClr val="007789"/>
                </a:solidFill>
              </a:rPr>
              <a:t>int</a:t>
            </a:r>
            <a:r>
              <a:rPr lang="en-US" b="1" i="0" u="none" strike="noStrike" baseline="0" dirty="0">
                <a:solidFill>
                  <a:srgbClr val="007789"/>
                </a:solidFill>
              </a:rPr>
              <a:t> </a:t>
            </a:r>
            <a:r>
              <a:rPr lang="en-US" b="0" i="0" u="none" strike="noStrike" baseline="0" dirty="0" err="1">
                <a:solidFill>
                  <a:srgbClr val="000089"/>
                </a:solidFill>
              </a:rPr>
              <a:t>i</a:t>
            </a:r>
            <a:r>
              <a:rPr lang="en-US" b="0" i="0" u="none" strike="noStrike" baseline="0" dirty="0">
                <a:solidFill>
                  <a:srgbClr val="555555"/>
                </a:solidFill>
              </a:rPr>
              <a:t>) {</a:t>
            </a:r>
          </a:p>
          <a:p>
            <a:r>
              <a:rPr lang="en-US" b="0" i="0" u="none" strike="noStrike" baseline="0" dirty="0" err="1">
                <a:solidFill>
                  <a:srgbClr val="000089"/>
                </a:solidFill>
              </a:rPr>
              <a:t>servSock</a:t>
            </a:r>
            <a:r>
              <a:rPr lang="en-US" b="0" i="0" u="none" strike="noStrike" baseline="0" dirty="0">
                <a:solidFill>
                  <a:srgbClr val="000089"/>
                </a:solidFill>
              </a:rPr>
              <a:t> </a:t>
            </a:r>
            <a:r>
              <a:rPr lang="en-US" b="0" i="0" u="none" strike="noStrike" baseline="0" dirty="0">
                <a:solidFill>
                  <a:srgbClr val="555555"/>
                </a:solidFill>
              </a:rPr>
              <a:t>= </a:t>
            </a:r>
            <a:r>
              <a:rPr lang="en-US" b="0" i="0" u="none" strike="noStrike" baseline="0" dirty="0">
                <a:solidFill>
                  <a:srgbClr val="000089"/>
                </a:solidFill>
              </a:rPr>
              <a:t>s</a:t>
            </a:r>
            <a:r>
              <a:rPr lang="en-US" b="0" i="0" u="none" strike="noStrike" baseline="0" dirty="0">
                <a:solidFill>
                  <a:srgbClr val="555555"/>
                </a:solidFill>
              </a:rPr>
              <a:t>;</a:t>
            </a:r>
          </a:p>
          <a:p>
            <a:r>
              <a:rPr lang="en-US" b="0" i="0" u="none" strike="noStrike" baseline="0" dirty="0" err="1">
                <a:solidFill>
                  <a:srgbClr val="000089"/>
                </a:solidFill>
              </a:rPr>
              <a:t>threadNumber</a:t>
            </a:r>
            <a:r>
              <a:rPr lang="en-US" b="0" i="0" u="none" strike="noStrike" baseline="0" dirty="0">
                <a:solidFill>
                  <a:srgbClr val="000089"/>
                </a:solidFill>
              </a:rPr>
              <a:t> </a:t>
            </a:r>
            <a:r>
              <a:rPr lang="en-US" b="0" i="0" u="none" strike="noStrike" baseline="0" dirty="0">
                <a:solidFill>
                  <a:srgbClr val="555555"/>
                </a:solidFill>
              </a:rPr>
              <a:t>= </a:t>
            </a:r>
            <a:r>
              <a:rPr lang="en-US" b="0" i="0" u="none" strike="noStrike" baseline="0" dirty="0" err="1">
                <a:solidFill>
                  <a:srgbClr val="000089"/>
                </a:solidFill>
              </a:rPr>
              <a:t>i</a:t>
            </a:r>
            <a:r>
              <a:rPr lang="en-US" b="0" i="0" u="none" strike="noStrike" baseline="0" dirty="0">
                <a:solidFill>
                  <a:srgbClr val="555555"/>
                </a:solidFill>
              </a:rPr>
              <a:t>;</a:t>
            </a:r>
          </a:p>
          <a:p>
            <a:r>
              <a:rPr lang="en-US" b="0" i="0" u="none" strike="noStrike" baseline="0" dirty="0" err="1">
                <a:solidFill>
                  <a:srgbClr val="000089"/>
                </a:solidFill>
              </a:rPr>
              <a:t>setName</a:t>
            </a:r>
            <a:r>
              <a:rPr lang="en-US" b="0" i="0" u="none" strike="noStrike" baseline="0" dirty="0">
                <a:solidFill>
                  <a:srgbClr val="555555"/>
                </a:solidFill>
              </a:rPr>
              <a:t>(</a:t>
            </a:r>
            <a:r>
              <a:rPr lang="en-US" b="0" i="0" u="none" strike="noStrike" baseline="0" dirty="0">
                <a:solidFill>
                  <a:srgbClr val="CD3300"/>
                </a:solidFill>
              </a:rPr>
              <a:t>"Thread " </a:t>
            </a:r>
            <a:r>
              <a:rPr lang="en-US" b="0" i="0" u="none" strike="noStrike" baseline="0" dirty="0">
                <a:solidFill>
                  <a:srgbClr val="555555"/>
                </a:solidFill>
              </a:rPr>
              <a:t>+ </a:t>
            </a:r>
            <a:r>
              <a:rPr lang="en-US" b="0" i="0" u="none" strike="noStrike" baseline="0" dirty="0" err="1">
                <a:solidFill>
                  <a:srgbClr val="000089"/>
                </a:solidFill>
              </a:rPr>
              <a:t>threadNumber</a:t>
            </a:r>
            <a:r>
              <a:rPr lang="en-US" b="0" i="0" u="none" strike="noStrike" baseline="0" dirty="0">
                <a:solidFill>
                  <a:srgbClr val="555555"/>
                </a:solidFill>
              </a:rPr>
              <a:t>);</a:t>
            </a:r>
          </a:p>
          <a:p>
            <a:r>
              <a:rPr lang="en-US" b="0" i="0" u="none" strike="noStrike" baseline="0" dirty="0">
                <a:solidFill>
                  <a:srgbClr val="555555"/>
                </a:solidFill>
                <a:latin typeface="UbuntuMono-Regular"/>
              </a:rPr>
              <a:t>}</a:t>
            </a:r>
            <a:endParaRPr lang="en-US" dirty="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922951404"/>
      </p:ext>
    </p:extLst>
  </p:cSld>
  <p:clrMapOvr>
    <a:masterClrMapping/>
  </p:clrMapOvr>
  <mc:AlternateContent xmlns:mc="http://schemas.openxmlformats.org/markup-compatibility/2006" xmlns:p14="http://schemas.microsoft.com/office/powerpoint/2010/main">
    <mc:Choice Requires="p14">
      <p:transition spd="slow" p14:dur="2000" advTm="145949"/>
    </mc:Choice>
    <mc:Fallback xmlns="">
      <p:transition spd="slow" advTm="145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4">
                                            <p:txEl>
                                              <p:pRg st="5" end="5"/>
                                            </p:txEl>
                                          </p:spTgt>
                                        </p:tgtEl>
                                        <p:attrNameLst>
                                          <p:attrName>style.visibility</p:attrName>
                                        </p:attrNameLst>
                                      </p:cBhvr>
                                      <p:to>
                                        <p:strVal val="visible"/>
                                      </p:to>
                                    </p:set>
                                    <p:animEffect transition="in" filter="wipe(down)">
                                      <p:cBhvr>
                                        <p:cTn id="11" dur="500"/>
                                        <p:tgtEl>
                                          <p:spTgt spid="4">
                                            <p:txEl>
                                              <p:pRg st="5" end="5"/>
                                            </p:txEl>
                                          </p:spTgt>
                                        </p:tgtEl>
                                      </p:cBhvr>
                                    </p:animEffect>
                                  </p:childTnLst>
                                </p:cTn>
                              </p:par>
                              <p:par>
                                <p:cTn id="12" presetID="22" presetClass="entr" presetSubtype="4" fill="hold" nodeType="withEffect">
                                  <p:stCondLst>
                                    <p:cond delay="0"/>
                                  </p:stCondLst>
                                  <p:childTnLst>
                                    <p:set>
                                      <p:cBhvr>
                                        <p:cTn id="13" dur="1" fill="hold">
                                          <p:stCondLst>
                                            <p:cond delay="0"/>
                                          </p:stCondLst>
                                        </p:cTn>
                                        <p:tgtEl>
                                          <p:spTgt spid="4">
                                            <p:txEl>
                                              <p:pRg st="6" end="6"/>
                                            </p:txEl>
                                          </p:spTgt>
                                        </p:tgtEl>
                                        <p:attrNameLst>
                                          <p:attrName>style.visibility</p:attrName>
                                        </p:attrNameLst>
                                      </p:cBhvr>
                                      <p:to>
                                        <p:strVal val="visible"/>
                                      </p:to>
                                    </p:set>
                                    <p:animEffect transition="in" filter="wipe(down)">
                                      <p:cBhvr>
                                        <p:cTn id="14" dur="500"/>
                                        <p:tgtEl>
                                          <p:spTgt spid="4">
                                            <p:txEl>
                                              <p:pRg st="6" end="6"/>
                                            </p:txEl>
                                          </p:spTgt>
                                        </p:tgtEl>
                                      </p:cBhvr>
                                    </p:animEffect>
                                  </p:childTnLst>
                                </p:cTn>
                              </p:par>
                              <p:par>
                                <p:cTn id="15" presetID="22" presetClass="entr" presetSubtype="4" fill="hold" nodeType="with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animEffect transition="in" filter="wipe(down)">
                                      <p:cBhvr>
                                        <p:cTn id="17" dur="500"/>
                                        <p:tgtEl>
                                          <p:spTgt spid="4">
                                            <p:txEl>
                                              <p:pRg st="7" end="7"/>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4">
                                            <p:txEl>
                                              <p:pRg st="8" end="8"/>
                                            </p:txEl>
                                          </p:spTgt>
                                        </p:tgtEl>
                                        <p:attrNameLst>
                                          <p:attrName>style.visibility</p:attrName>
                                        </p:attrNameLst>
                                      </p:cBhvr>
                                      <p:to>
                                        <p:strVal val="visible"/>
                                      </p:to>
                                    </p:set>
                                    <p:animEffect transition="in" filter="wipe(down)">
                                      <p:cBhvr>
                                        <p:cTn id="20" dur="500"/>
                                        <p:tgtEl>
                                          <p:spTgt spid="4">
                                            <p:txEl>
                                              <p:pRg st="8" end="8"/>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4">
                                            <p:txEl>
                                              <p:pRg st="9" end="9"/>
                                            </p:txEl>
                                          </p:spTgt>
                                        </p:tgtEl>
                                        <p:attrNameLst>
                                          <p:attrName>style.visibility</p:attrName>
                                        </p:attrNameLst>
                                      </p:cBhvr>
                                      <p:to>
                                        <p:strVal val="visible"/>
                                      </p:to>
                                    </p:set>
                                    <p:animEffect transition="in" filter="wipe(down)">
                                      <p:cBhvr>
                                        <p:cTn id="25" dur="500"/>
                                        <p:tgtEl>
                                          <p:spTgt spid="4">
                                            <p:txEl>
                                              <p:pRg st="9" end="9"/>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4">
                                            <p:txEl>
                                              <p:pRg st="10" end="10"/>
                                            </p:txEl>
                                          </p:spTgt>
                                        </p:tgtEl>
                                        <p:attrNameLst>
                                          <p:attrName>style.visibility</p:attrName>
                                        </p:attrNameLst>
                                      </p:cBhvr>
                                      <p:to>
                                        <p:strVal val="visible"/>
                                      </p:to>
                                    </p:set>
                                    <p:animEffect transition="in" filter="wipe(down)">
                                      <p:cBhvr>
                                        <p:cTn id="28" dur="500"/>
                                        <p:tgtEl>
                                          <p:spTgt spid="4">
                                            <p:txEl>
                                              <p:pRg st="10" end="10"/>
                                            </p:txEl>
                                          </p:spTgt>
                                        </p:tgtEl>
                                      </p:cBhvr>
                                    </p:animEffect>
                                  </p:childTnLst>
                                </p:cTn>
                              </p:par>
                              <p:par>
                                <p:cTn id="29" presetID="22" presetClass="entr" presetSubtype="4" fill="hold" nodeType="withEffect">
                                  <p:stCondLst>
                                    <p:cond delay="0"/>
                                  </p:stCondLst>
                                  <p:childTnLst>
                                    <p:set>
                                      <p:cBhvr>
                                        <p:cTn id="30" dur="1" fill="hold">
                                          <p:stCondLst>
                                            <p:cond delay="0"/>
                                          </p:stCondLst>
                                        </p:cTn>
                                        <p:tgtEl>
                                          <p:spTgt spid="4">
                                            <p:txEl>
                                              <p:pRg st="11" end="11"/>
                                            </p:txEl>
                                          </p:spTgt>
                                        </p:tgtEl>
                                        <p:attrNameLst>
                                          <p:attrName>style.visibility</p:attrName>
                                        </p:attrNameLst>
                                      </p:cBhvr>
                                      <p:to>
                                        <p:strVal val="visible"/>
                                      </p:to>
                                    </p:set>
                                    <p:animEffect transition="in" filter="wipe(down)">
                                      <p:cBhvr>
                                        <p:cTn id="31" dur="500"/>
                                        <p:tgtEl>
                                          <p:spTgt spid="4">
                                            <p:txEl>
                                              <p:pRg st="11" end="1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4">
                                            <p:txEl>
                                              <p:pRg st="16" end="16"/>
                                            </p:txEl>
                                          </p:spTgt>
                                        </p:tgtEl>
                                        <p:attrNameLst>
                                          <p:attrName>style.visibility</p:attrName>
                                        </p:attrNameLst>
                                      </p:cBhvr>
                                      <p:to>
                                        <p:strVal val="visible"/>
                                      </p:to>
                                    </p:set>
                                    <p:animEffect transition="in" filter="wipe(down)">
                                      <p:cBhvr>
                                        <p:cTn id="36" dur="500"/>
                                        <p:tgtEl>
                                          <p:spTgt spid="4">
                                            <p:txEl>
                                              <p:pRg st="16" end="16"/>
                                            </p:txEl>
                                          </p:spTgt>
                                        </p:tgtEl>
                                      </p:cBhvr>
                                    </p:animEffect>
                                  </p:childTnLst>
                                </p:cTn>
                              </p:par>
                              <p:par>
                                <p:cTn id="37" presetID="22" presetClass="entr" presetSubtype="4" fill="hold" nodeType="withEffect">
                                  <p:stCondLst>
                                    <p:cond delay="0"/>
                                  </p:stCondLst>
                                  <p:childTnLst>
                                    <p:set>
                                      <p:cBhvr>
                                        <p:cTn id="38" dur="1" fill="hold">
                                          <p:stCondLst>
                                            <p:cond delay="0"/>
                                          </p:stCondLst>
                                        </p:cTn>
                                        <p:tgtEl>
                                          <p:spTgt spid="4">
                                            <p:txEl>
                                              <p:pRg st="17" end="17"/>
                                            </p:txEl>
                                          </p:spTgt>
                                        </p:tgtEl>
                                        <p:attrNameLst>
                                          <p:attrName>style.visibility</p:attrName>
                                        </p:attrNameLst>
                                      </p:cBhvr>
                                      <p:to>
                                        <p:strVal val="visible"/>
                                      </p:to>
                                    </p:set>
                                    <p:animEffect transition="in" filter="wipe(down)">
                                      <p:cBhvr>
                                        <p:cTn id="39" dur="500"/>
                                        <p:tgtEl>
                                          <p:spTgt spid="4">
                                            <p:txEl>
                                              <p:pRg st="17" end="17"/>
                                            </p:txEl>
                                          </p:spTgt>
                                        </p:tgtEl>
                                      </p:cBhvr>
                                    </p:animEffect>
                                  </p:childTnLst>
                                </p:cTn>
                              </p:par>
                              <p:par>
                                <p:cTn id="40" presetID="22" presetClass="entr" presetSubtype="4" fill="hold" nodeType="withEffect">
                                  <p:stCondLst>
                                    <p:cond delay="0"/>
                                  </p:stCondLst>
                                  <p:childTnLst>
                                    <p:set>
                                      <p:cBhvr>
                                        <p:cTn id="41" dur="1" fill="hold">
                                          <p:stCondLst>
                                            <p:cond delay="0"/>
                                          </p:stCondLst>
                                        </p:cTn>
                                        <p:tgtEl>
                                          <p:spTgt spid="4">
                                            <p:txEl>
                                              <p:pRg st="18" end="18"/>
                                            </p:txEl>
                                          </p:spTgt>
                                        </p:tgtEl>
                                        <p:attrNameLst>
                                          <p:attrName>style.visibility</p:attrName>
                                        </p:attrNameLst>
                                      </p:cBhvr>
                                      <p:to>
                                        <p:strVal val="visible"/>
                                      </p:to>
                                    </p:set>
                                    <p:animEffect transition="in" filter="wipe(down)">
                                      <p:cBhvr>
                                        <p:cTn id="42" dur="500"/>
                                        <p:tgtEl>
                                          <p:spTgt spid="4">
                                            <p:txEl>
                                              <p:pRg st="18" end="1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5">
                                            <p:txEl>
                                              <p:pRg st="1" end="1"/>
                                            </p:txEl>
                                          </p:spTgt>
                                        </p:tgtEl>
                                        <p:attrNameLst>
                                          <p:attrName>style.visibility</p:attrName>
                                        </p:attrNameLst>
                                      </p:cBhvr>
                                      <p:to>
                                        <p:strVal val="visible"/>
                                      </p:to>
                                    </p:set>
                                    <p:animEffect transition="in" filter="wipe(down)">
                                      <p:cBhvr>
                                        <p:cTn id="47" dur="500"/>
                                        <p:tgtEl>
                                          <p:spTgt spid="5">
                                            <p:txEl>
                                              <p:pRg st="1" end="1"/>
                                            </p:txEl>
                                          </p:spTgt>
                                        </p:tgtEl>
                                      </p:cBhvr>
                                    </p:animEffect>
                                  </p:childTnLst>
                                </p:cTn>
                              </p:par>
                              <p:par>
                                <p:cTn id="48" presetID="22" presetClass="entr" presetSubtype="4" fill="hold" nodeType="withEffect">
                                  <p:stCondLst>
                                    <p:cond delay="0"/>
                                  </p:stCondLst>
                                  <p:childTnLst>
                                    <p:set>
                                      <p:cBhvr>
                                        <p:cTn id="49" dur="1" fill="hold">
                                          <p:stCondLst>
                                            <p:cond delay="0"/>
                                          </p:stCondLst>
                                        </p:cTn>
                                        <p:tgtEl>
                                          <p:spTgt spid="5">
                                            <p:txEl>
                                              <p:pRg st="2" end="2"/>
                                            </p:txEl>
                                          </p:spTgt>
                                        </p:tgtEl>
                                        <p:attrNameLst>
                                          <p:attrName>style.visibility</p:attrName>
                                        </p:attrNameLst>
                                      </p:cBhvr>
                                      <p:to>
                                        <p:strVal val="visible"/>
                                      </p:to>
                                    </p:set>
                                    <p:animEffect transition="in" filter="wipe(down)">
                                      <p:cBhvr>
                                        <p:cTn id="50" dur="500"/>
                                        <p:tgtEl>
                                          <p:spTgt spid="5">
                                            <p:txEl>
                                              <p:pRg st="2" end="2"/>
                                            </p:txEl>
                                          </p:spTgt>
                                        </p:tgtEl>
                                      </p:cBhvr>
                                    </p:animEffect>
                                  </p:childTnLst>
                                </p:cTn>
                              </p:par>
                              <p:par>
                                <p:cTn id="51" presetID="22" presetClass="entr" presetSubtype="4" fill="hold" nodeType="withEffect">
                                  <p:stCondLst>
                                    <p:cond delay="0"/>
                                  </p:stCondLst>
                                  <p:childTnLst>
                                    <p:set>
                                      <p:cBhvr>
                                        <p:cTn id="52" dur="1" fill="hold">
                                          <p:stCondLst>
                                            <p:cond delay="0"/>
                                          </p:stCondLst>
                                        </p:cTn>
                                        <p:tgtEl>
                                          <p:spTgt spid="5">
                                            <p:txEl>
                                              <p:pRg st="3" end="3"/>
                                            </p:txEl>
                                          </p:spTgt>
                                        </p:tgtEl>
                                        <p:attrNameLst>
                                          <p:attrName>style.visibility</p:attrName>
                                        </p:attrNameLst>
                                      </p:cBhvr>
                                      <p:to>
                                        <p:strVal val="visible"/>
                                      </p:to>
                                    </p:set>
                                    <p:animEffect transition="in" filter="wipe(down)">
                                      <p:cBhvr>
                                        <p:cTn id="53" dur="500"/>
                                        <p:tgtEl>
                                          <p:spTgt spid="5">
                                            <p:txEl>
                                              <p:pRg st="3" end="3"/>
                                            </p:txEl>
                                          </p:spTgt>
                                        </p:tgtEl>
                                      </p:cBhvr>
                                    </p:animEffect>
                                  </p:childTnLst>
                                </p:cTn>
                              </p:par>
                              <p:par>
                                <p:cTn id="54" presetID="22" presetClass="entr" presetSubtype="4" fill="hold" nodeType="withEffect">
                                  <p:stCondLst>
                                    <p:cond delay="0"/>
                                  </p:stCondLst>
                                  <p:childTnLst>
                                    <p:set>
                                      <p:cBhvr>
                                        <p:cTn id="55" dur="1" fill="hold">
                                          <p:stCondLst>
                                            <p:cond delay="0"/>
                                          </p:stCondLst>
                                        </p:cTn>
                                        <p:tgtEl>
                                          <p:spTgt spid="5">
                                            <p:txEl>
                                              <p:pRg st="4" end="4"/>
                                            </p:txEl>
                                          </p:spTgt>
                                        </p:tgtEl>
                                        <p:attrNameLst>
                                          <p:attrName>style.visibility</p:attrName>
                                        </p:attrNameLst>
                                      </p:cBhvr>
                                      <p:to>
                                        <p:strVal val="visible"/>
                                      </p:to>
                                    </p:set>
                                    <p:animEffect transition="in" filter="wipe(down)">
                                      <p:cBhvr>
                                        <p:cTn id="56" dur="500"/>
                                        <p:tgtEl>
                                          <p:spTgt spid="5">
                                            <p:txEl>
                                              <p:pRg st="4" end="4"/>
                                            </p:txEl>
                                          </p:spTgt>
                                        </p:tgtEl>
                                      </p:cBhvr>
                                    </p:animEffect>
                                  </p:childTnLst>
                                </p:cTn>
                              </p:par>
                              <p:par>
                                <p:cTn id="57" presetID="22" presetClass="entr" presetSubtype="4" fill="hold" nodeType="withEffect">
                                  <p:stCondLst>
                                    <p:cond delay="0"/>
                                  </p:stCondLst>
                                  <p:childTnLst>
                                    <p:set>
                                      <p:cBhvr>
                                        <p:cTn id="58" dur="1" fill="hold">
                                          <p:stCondLst>
                                            <p:cond delay="0"/>
                                          </p:stCondLst>
                                        </p:cTn>
                                        <p:tgtEl>
                                          <p:spTgt spid="5">
                                            <p:txEl>
                                              <p:pRg st="5" end="5"/>
                                            </p:txEl>
                                          </p:spTgt>
                                        </p:tgtEl>
                                        <p:attrNameLst>
                                          <p:attrName>style.visibility</p:attrName>
                                        </p:attrNameLst>
                                      </p:cBhvr>
                                      <p:to>
                                        <p:strVal val="visible"/>
                                      </p:to>
                                    </p:set>
                                    <p:animEffect transition="in" filter="wipe(down)">
                                      <p:cBhvr>
                                        <p:cTn id="59" dur="500"/>
                                        <p:tgtEl>
                                          <p:spTgt spid="5">
                                            <p:txEl>
                                              <p:pRg st="5" end="5"/>
                                            </p:txEl>
                                          </p:spTgt>
                                        </p:tgtEl>
                                      </p:cBhvr>
                                    </p:animEffect>
                                  </p:childTnLst>
                                </p:cTn>
                              </p:par>
                              <p:par>
                                <p:cTn id="60" presetID="22" presetClass="entr" presetSubtype="4" fill="hold" nodeType="withEffect">
                                  <p:stCondLst>
                                    <p:cond delay="0"/>
                                  </p:stCondLst>
                                  <p:childTnLst>
                                    <p:set>
                                      <p:cBhvr>
                                        <p:cTn id="61" dur="1" fill="hold">
                                          <p:stCondLst>
                                            <p:cond delay="0"/>
                                          </p:stCondLst>
                                        </p:cTn>
                                        <p:tgtEl>
                                          <p:spTgt spid="5">
                                            <p:txEl>
                                              <p:pRg st="6" end="6"/>
                                            </p:txEl>
                                          </p:spTgt>
                                        </p:tgtEl>
                                        <p:attrNameLst>
                                          <p:attrName>style.visibility</p:attrName>
                                        </p:attrNameLst>
                                      </p:cBhvr>
                                      <p:to>
                                        <p:strVal val="visible"/>
                                      </p:to>
                                    </p:set>
                                    <p:animEffect transition="in" filter="wipe(down)">
                                      <p:cBhvr>
                                        <p:cTn id="62" dur="500"/>
                                        <p:tgtEl>
                                          <p:spTgt spid="5">
                                            <p:txEl>
                                              <p:pRg st="6" end="6"/>
                                            </p:txEl>
                                          </p:spTgt>
                                        </p:tgtEl>
                                      </p:cBhvr>
                                    </p:animEffect>
                                  </p:childTnLst>
                                </p:cTn>
                              </p:par>
                              <p:par>
                                <p:cTn id="63" presetID="22" presetClass="entr" presetSubtype="4" fill="hold" nodeType="withEffect">
                                  <p:stCondLst>
                                    <p:cond delay="0"/>
                                  </p:stCondLst>
                                  <p:childTnLst>
                                    <p:set>
                                      <p:cBhvr>
                                        <p:cTn id="64" dur="1" fill="hold">
                                          <p:stCondLst>
                                            <p:cond delay="0"/>
                                          </p:stCondLst>
                                        </p:cTn>
                                        <p:tgtEl>
                                          <p:spTgt spid="5">
                                            <p:txEl>
                                              <p:pRg st="7" end="7"/>
                                            </p:txEl>
                                          </p:spTgt>
                                        </p:tgtEl>
                                        <p:attrNameLst>
                                          <p:attrName>style.visibility</p:attrName>
                                        </p:attrNameLst>
                                      </p:cBhvr>
                                      <p:to>
                                        <p:strVal val="visible"/>
                                      </p:to>
                                    </p:set>
                                    <p:animEffect transition="in" filter="wipe(down)">
                                      <p:cBhvr>
                                        <p:cTn id="65" dur="500"/>
                                        <p:tgtEl>
                                          <p:spTgt spid="5">
                                            <p:txEl>
                                              <p:pRg st="7" end="7"/>
                                            </p:txEl>
                                          </p:spTgt>
                                        </p:tgtEl>
                                      </p:cBhvr>
                                    </p:animEffect>
                                  </p:childTnLst>
                                </p:cTn>
                              </p:par>
                              <p:par>
                                <p:cTn id="66" presetID="22" presetClass="entr" presetSubtype="4" fill="hold" nodeType="withEffect">
                                  <p:stCondLst>
                                    <p:cond delay="0"/>
                                  </p:stCondLst>
                                  <p:childTnLst>
                                    <p:set>
                                      <p:cBhvr>
                                        <p:cTn id="67" dur="1" fill="hold">
                                          <p:stCondLst>
                                            <p:cond delay="0"/>
                                          </p:stCondLst>
                                        </p:cTn>
                                        <p:tgtEl>
                                          <p:spTgt spid="5">
                                            <p:txEl>
                                              <p:pRg st="8" end="8"/>
                                            </p:txEl>
                                          </p:spTgt>
                                        </p:tgtEl>
                                        <p:attrNameLst>
                                          <p:attrName>style.visibility</p:attrName>
                                        </p:attrNameLst>
                                      </p:cBhvr>
                                      <p:to>
                                        <p:strVal val="visible"/>
                                      </p:to>
                                    </p:set>
                                    <p:animEffect transition="in" filter="wipe(down)">
                                      <p:cBhvr>
                                        <p:cTn id="68"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9"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0039" y="0"/>
            <a:ext cx="7829550" cy="6740307"/>
          </a:xfrm>
          <a:prstGeom prst="rect">
            <a:avLst/>
          </a:prstGeom>
        </p:spPr>
        <p:txBody>
          <a:bodyPr wrap="square">
            <a:spAutoFit/>
          </a:bodyPr>
          <a:lstStyle/>
          <a:p>
            <a:r>
              <a:rPr lang="en-US" b="1" i="0" u="none" strike="noStrike" baseline="0" dirty="0">
                <a:solidFill>
                  <a:srgbClr val="00669A"/>
                </a:solidFill>
              </a:rPr>
              <a:t>public </a:t>
            </a:r>
            <a:r>
              <a:rPr lang="en-US" b="1" i="0" u="none" strike="noStrike" baseline="0" dirty="0">
                <a:solidFill>
                  <a:srgbClr val="007789"/>
                </a:solidFill>
              </a:rPr>
              <a:t>void </a:t>
            </a:r>
            <a:r>
              <a:rPr lang="en-US" b="0" i="0" u="none" strike="noStrike" baseline="0" dirty="0">
                <a:solidFill>
                  <a:srgbClr val="CD00FF"/>
                </a:solidFill>
              </a:rPr>
              <a:t>run</a:t>
            </a:r>
            <a:r>
              <a:rPr lang="en-US" b="0" i="0" u="none" strike="noStrike" baseline="0" dirty="0">
                <a:solidFill>
                  <a:srgbClr val="555555"/>
                </a:solidFill>
              </a:rPr>
              <a:t>() {</a:t>
            </a:r>
          </a:p>
          <a:p>
            <a:r>
              <a:rPr lang="en-US" b="0" i="1" u="none" strike="noStrike" baseline="0" dirty="0">
                <a:solidFill>
                  <a:srgbClr val="35586C"/>
                </a:solidFill>
              </a:rPr>
              <a:t>/* Wait for a connection. Synchronized on the </a:t>
            </a:r>
            <a:r>
              <a:rPr lang="en-US" b="0" i="1" u="none" strike="noStrike" baseline="0" dirty="0" err="1">
                <a:solidFill>
                  <a:srgbClr val="35586C"/>
                </a:solidFill>
              </a:rPr>
              <a:t>ServerSocket</a:t>
            </a:r>
            <a:endParaRPr lang="en-US" b="0" i="1" u="none" strike="noStrike" baseline="0" dirty="0">
              <a:solidFill>
                <a:srgbClr val="35586C"/>
              </a:solidFill>
            </a:endParaRPr>
          </a:p>
          <a:p>
            <a:r>
              <a:rPr lang="en-US" b="0" i="1" u="none" strike="noStrike" baseline="0" dirty="0">
                <a:solidFill>
                  <a:srgbClr val="35586C"/>
                </a:solidFill>
              </a:rPr>
              <a:t>* while calling its accept() method.</a:t>
            </a:r>
          </a:p>
          <a:p>
            <a:r>
              <a:rPr lang="en-US" b="0" i="1" u="none" strike="noStrike" baseline="0" dirty="0">
                <a:solidFill>
                  <a:srgbClr val="35586C"/>
                </a:solidFill>
              </a:rPr>
              <a:t>*/</a:t>
            </a:r>
          </a:p>
          <a:p>
            <a:r>
              <a:rPr lang="en-US" b="1" i="0" u="none" strike="noStrike" baseline="0" dirty="0">
                <a:solidFill>
                  <a:srgbClr val="00669A"/>
                </a:solidFill>
              </a:rPr>
              <a:t>while </a:t>
            </a:r>
            <a:r>
              <a:rPr lang="en-US" b="0" i="0" u="none" strike="noStrike" baseline="0" dirty="0">
                <a:solidFill>
                  <a:srgbClr val="555555"/>
                </a:solidFill>
              </a:rPr>
              <a:t>(</a:t>
            </a:r>
            <a:r>
              <a:rPr lang="en-US" b="1" i="0" u="none" strike="noStrike" baseline="0" dirty="0">
                <a:solidFill>
                  <a:srgbClr val="00669A"/>
                </a:solidFill>
              </a:rPr>
              <a:t>true</a:t>
            </a:r>
            <a:r>
              <a:rPr lang="en-US" b="0" i="0" u="none" strike="noStrike" baseline="0" dirty="0">
                <a:solidFill>
                  <a:srgbClr val="555555"/>
                </a:solidFill>
              </a:rPr>
              <a:t>) {</a:t>
            </a:r>
          </a:p>
          <a:p>
            <a:r>
              <a:rPr lang="en-US" b="1" i="0" u="none" strike="noStrike" baseline="0" dirty="0">
                <a:solidFill>
                  <a:srgbClr val="00669A"/>
                </a:solidFill>
              </a:rPr>
              <a:t>try </a:t>
            </a:r>
            <a:r>
              <a:rPr lang="en-US" b="0" i="0" u="none" strike="noStrike" baseline="0" dirty="0">
                <a:solidFill>
                  <a:srgbClr val="555555"/>
                </a:solidFill>
              </a:rPr>
              <a:t>{</a:t>
            </a:r>
          </a:p>
          <a:p>
            <a:r>
              <a:rPr lang="en-US" b="0" i="0" u="none" strike="noStrike" baseline="0" dirty="0" err="1">
                <a:solidFill>
                  <a:srgbClr val="000089"/>
                </a:solidFill>
              </a:rPr>
              <a:t>System</a:t>
            </a:r>
            <a:r>
              <a:rPr lang="en-US" b="0" i="0" u="none" strike="noStrike" baseline="0" dirty="0" err="1">
                <a:solidFill>
                  <a:srgbClr val="555555"/>
                </a:solidFill>
              </a:rPr>
              <a:t>.</a:t>
            </a:r>
            <a:r>
              <a:rPr lang="en-US" b="0" i="0" u="none" strike="noStrike" baseline="0" dirty="0" err="1">
                <a:solidFill>
                  <a:srgbClr val="33009A"/>
                </a:solidFill>
              </a:rPr>
              <a:t>out</a:t>
            </a:r>
            <a:r>
              <a:rPr lang="en-US" b="0" i="0" u="none" strike="noStrike" baseline="0" dirty="0" err="1">
                <a:solidFill>
                  <a:srgbClr val="555555"/>
                </a:solidFill>
              </a:rPr>
              <a:t>.</a:t>
            </a:r>
            <a:r>
              <a:rPr lang="en-US" b="0" i="0" u="none" strike="noStrike" baseline="0" dirty="0" err="1">
                <a:solidFill>
                  <a:srgbClr val="33009A"/>
                </a:solidFill>
              </a:rPr>
              <a:t>println</a:t>
            </a:r>
            <a:r>
              <a:rPr lang="en-US" b="0" i="0" u="none" strike="noStrike" baseline="0" dirty="0">
                <a:solidFill>
                  <a:srgbClr val="555555"/>
                </a:solidFill>
              </a:rPr>
              <a:t>( </a:t>
            </a:r>
            <a:r>
              <a:rPr lang="en-US" b="0" i="0" u="none" strike="noStrike" baseline="0" dirty="0" err="1">
                <a:solidFill>
                  <a:srgbClr val="000089"/>
                </a:solidFill>
              </a:rPr>
              <a:t>getName</a:t>
            </a:r>
            <a:r>
              <a:rPr lang="en-US" b="0" i="0" u="none" strike="noStrike" baseline="0" dirty="0">
                <a:solidFill>
                  <a:srgbClr val="555555"/>
                </a:solidFill>
              </a:rPr>
              <a:t>() + </a:t>
            </a:r>
            <a:r>
              <a:rPr lang="en-US" b="0" i="0" u="none" strike="noStrike" baseline="0" dirty="0">
                <a:solidFill>
                  <a:srgbClr val="CD3300"/>
                </a:solidFill>
              </a:rPr>
              <a:t>" waiting"</a:t>
            </a:r>
            <a:r>
              <a:rPr lang="en-US" b="0" i="0" u="none" strike="noStrike" baseline="0" dirty="0">
                <a:solidFill>
                  <a:srgbClr val="555555"/>
                </a:solidFill>
              </a:rPr>
              <a:t>);</a:t>
            </a:r>
          </a:p>
          <a:p>
            <a:r>
              <a:rPr lang="en-US" b="0" i="0" u="none" strike="noStrike" baseline="0" dirty="0">
                <a:solidFill>
                  <a:srgbClr val="000089"/>
                </a:solidFill>
              </a:rPr>
              <a:t>Socket </a:t>
            </a:r>
            <a:r>
              <a:rPr lang="en-US" b="0" i="0" u="none" strike="noStrike" baseline="0" dirty="0" err="1">
                <a:solidFill>
                  <a:srgbClr val="000089"/>
                </a:solidFill>
              </a:rPr>
              <a:t>clientSocket</a:t>
            </a:r>
            <a:r>
              <a:rPr lang="en-US" b="0" i="0" u="none" strike="noStrike" baseline="0" dirty="0">
                <a:solidFill>
                  <a:srgbClr val="555555"/>
                </a:solidFill>
              </a:rPr>
              <a:t>;</a:t>
            </a:r>
          </a:p>
          <a:p>
            <a:r>
              <a:rPr lang="en-US" b="0" i="1" u="none" strike="noStrike" baseline="0" dirty="0">
                <a:solidFill>
                  <a:srgbClr val="35586C"/>
                </a:solidFill>
              </a:rPr>
              <a:t>// Wait here for the next connection.</a:t>
            </a:r>
          </a:p>
          <a:p>
            <a:r>
              <a:rPr lang="en-US" b="1" i="0" u="none" strike="noStrike" baseline="0" dirty="0">
                <a:solidFill>
                  <a:srgbClr val="00669A"/>
                </a:solidFill>
              </a:rPr>
              <a:t>synchronized</a:t>
            </a:r>
            <a:r>
              <a:rPr lang="en-US" b="0" i="0" u="none" strike="noStrike" baseline="0" dirty="0">
                <a:solidFill>
                  <a:srgbClr val="555555"/>
                </a:solidFill>
              </a:rPr>
              <a:t>(</a:t>
            </a:r>
            <a:r>
              <a:rPr lang="en-US" b="0" i="0" u="none" strike="noStrike" baseline="0" dirty="0" err="1">
                <a:solidFill>
                  <a:srgbClr val="000089"/>
                </a:solidFill>
              </a:rPr>
              <a:t>servSock</a:t>
            </a:r>
            <a:r>
              <a:rPr lang="en-US" b="0" i="0" u="none" strike="noStrike" baseline="0" dirty="0">
                <a:solidFill>
                  <a:srgbClr val="555555"/>
                </a:solidFill>
              </a:rPr>
              <a:t>) {</a:t>
            </a:r>
          </a:p>
          <a:p>
            <a:r>
              <a:rPr lang="en-US" b="0" i="0" u="none" strike="noStrike" baseline="0" dirty="0" err="1">
                <a:solidFill>
                  <a:srgbClr val="000089"/>
                </a:solidFill>
              </a:rPr>
              <a:t>clientSocket</a:t>
            </a:r>
            <a:r>
              <a:rPr lang="en-US" b="0" i="0" u="none" strike="noStrike" baseline="0" dirty="0">
                <a:solidFill>
                  <a:srgbClr val="000089"/>
                </a:solidFill>
              </a:rPr>
              <a:t> </a:t>
            </a:r>
            <a:r>
              <a:rPr lang="en-US" b="0" i="0" u="none" strike="noStrike" baseline="0" dirty="0">
                <a:solidFill>
                  <a:srgbClr val="555555"/>
                </a:solidFill>
              </a:rPr>
              <a:t>= </a:t>
            </a:r>
            <a:r>
              <a:rPr lang="en-US" b="0" i="0" u="none" strike="noStrike" baseline="0" dirty="0" err="1">
                <a:solidFill>
                  <a:srgbClr val="000089"/>
                </a:solidFill>
              </a:rPr>
              <a:t>servSock</a:t>
            </a:r>
            <a:r>
              <a:rPr lang="en-US" b="0" i="0" u="none" strike="noStrike" baseline="0" dirty="0" err="1">
                <a:solidFill>
                  <a:srgbClr val="555555"/>
                </a:solidFill>
              </a:rPr>
              <a:t>.</a:t>
            </a:r>
            <a:r>
              <a:rPr lang="en-US" b="0" i="0" u="none" strike="noStrike" baseline="0" dirty="0" err="1">
                <a:solidFill>
                  <a:srgbClr val="33009A"/>
                </a:solidFill>
              </a:rPr>
              <a:t>accept</a:t>
            </a:r>
            <a:r>
              <a:rPr lang="en-US" b="0" i="0" u="none" strike="noStrike" baseline="0" dirty="0">
                <a:solidFill>
                  <a:srgbClr val="555555"/>
                </a:solidFill>
              </a:rPr>
              <a:t>();</a:t>
            </a:r>
          </a:p>
          <a:p>
            <a:r>
              <a:rPr lang="en-US" b="0" i="0" u="none" strike="noStrike" baseline="0" dirty="0">
                <a:solidFill>
                  <a:srgbClr val="555555"/>
                </a:solidFill>
              </a:rPr>
              <a:t>}</a:t>
            </a:r>
          </a:p>
          <a:p>
            <a:r>
              <a:rPr lang="en-US" b="0" i="0" u="none" strike="noStrike" baseline="0" dirty="0" err="1">
                <a:solidFill>
                  <a:srgbClr val="000089"/>
                </a:solidFill>
              </a:rPr>
              <a:t>System</a:t>
            </a:r>
            <a:r>
              <a:rPr lang="en-US" b="0" i="0" u="none" strike="noStrike" baseline="0" dirty="0" err="1">
                <a:solidFill>
                  <a:srgbClr val="555555"/>
                </a:solidFill>
              </a:rPr>
              <a:t>.</a:t>
            </a:r>
            <a:r>
              <a:rPr lang="en-US" b="0" i="0" u="none" strike="noStrike" baseline="0" dirty="0" err="1">
                <a:solidFill>
                  <a:srgbClr val="33009A"/>
                </a:solidFill>
              </a:rPr>
              <a:t>out</a:t>
            </a:r>
            <a:r>
              <a:rPr lang="en-US" b="0" i="0" u="none" strike="noStrike" baseline="0" dirty="0" err="1">
                <a:solidFill>
                  <a:srgbClr val="555555"/>
                </a:solidFill>
              </a:rPr>
              <a:t>.</a:t>
            </a:r>
            <a:r>
              <a:rPr lang="en-US" b="0" i="0" u="none" strike="noStrike" baseline="0" dirty="0" err="1">
                <a:solidFill>
                  <a:srgbClr val="33009A"/>
                </a:solidFill>
              </a:rPr>
              <a:t>println</a:t>
            </a:r>
            <a:r>
              <a:rPr lang="en-US" b="0" i="0" u="none" strike="noStrike" baseline="0" dirty="0">
                <a:solidFill>
                  <a:srgbClr val="555555"/>
                </a:solidFill>
              </a:rPr>
              <a:t>(</a:t>
            </a:r>
            <a:r>
              <a:rPr lang="en-US" b="0" i="0" u="none" strike="noStrike" baseline="0" dirty="0" err="1">
                <a:solidFill>
                  <a:srgbClr val="000089"/>
                </a:solidFill>
              </a:rPr>
              <a:t>getName</a:t>
            </a:r>
            <a:r>
              <a:rPr lang="en-US" b="0" i="0" u="none" strike="noStrike" baseline="0" dirty="0">
                <a:solidFill>
                  <a:srgbClr val="555555"/>
                </a:solidFill>
              </a:rPr>
              <a:t>() + </a:t>
            </a:r>
            <a:r>
              <a:rPr lang="en-US" b="0" i="0" u="none" strike="noStrike" baseline="0" dirty="0">
                <a:solidFill>
                  <a:srgbClr val="CD3300"/>
                </a:solidFill>
              </a:rPr>
              <a:t>" starting, IP=" </a:t>
            </a:r>
            <a:r>
              <a:rPr lang="en-US" b="0" i="0" u="none" strike="noStrike" baseline="0" dirty="0">
                <a:solidFill>
                  <a:srgbClr val="555555"/>
                </a:solidFill>
              </a:rPr>
              <a:t>+</a:t>
            </a:r>
            <a:r>
              <a:rPr lang="en-US" b="0" i="0" u="none" strike="noStrike" baseline="0" dirty="0" err="1">
                <a:solidFill>
                  <a:srgbClr val="000089"/>
                </a:solidFill>
              </a:rPr>
              <a:t>clientSocket</a:t>
            </a:r>
            <a:r>
              <a:rPr lang="en-US" b="0" i="0" u="none" strike="noStrike" baseline="0" dirty="0" err="1">
                <a:solidFill>
                  <a:srgbClr val="555555"/>
                </a:solidFill>
              </a:rPr>
              <a:t>.</a:t>
            </a:r>
            <a:r>
              <a:rPr lang="en-US" b="0" i="0" u="none" strike="noStrike" baseline="0" dirty="0" err="1">
                <a:solidFill>
                  <a:srgbClr val="33009A"/>
                </a:solidFill>
              </a:rPr>
              <a:t>getInetAddress</a:t>
            </a:r>
            <a:r>
              <a:rPr lang="en-US" b="0" i="0" u="none" strike="noStrike" baseline="0" dirty="0">
                <a:solidFill>
                  <a:srgbClr val="555555"/>
                </a:solidFill>
              </a:rPr>
              <a:t>());</a:t>
            </a:r>
          </a:p>
          <a:p>
            <a:r>
              <a:rPr lang="en-US" b="0" i="0" u="none" strike="noStrike" baseline="0" dirty="0" err="1">
                <a:solidFill>
                  <a:srgbClr val="000089"/>
                </a:solidFill>
              </a:rPr>
              <a:t>BufferedReader</a:t>
            </a:r>
            <a:r>
              <a:rPr lang="en-US" b="0" i="0" u="none" strike="noStrike" baseline="0" dirty="0">
                <a:solidFill>
                  <a:srgbClr val="000089"/>
                </a:solidFill>
              </a:rPr>
              <a:t> is </a:t>
            </a:r>
            <a:r>
              <a:rPr lang="en-US" b="0" i="0" u="none" strike="noStrike" baseline="0" dirty="0">
                <a:solidFill>
                  <a:srgbClr val="555555"/>
                </a:solidFill>
              </a:rPr>
              <a:t>= </a:t>
            </a:r>
            <a:r>
              <a:rPr lang="en-US" b="1" i="0" u="none" strike="noStrike" baseline="0" dirty="0">
                <a:solidFill>
                  <a:srgbClr val="00669A"/>
                </a:solidFill>
              </a:rPr>
              <a:t>new </a:t>
            </a:r>
            <a:r>
              <a:rPr lang="en-US" b="0" i="0" u="none" strike="noStrike" baseline="0" dirty="0" err="1">
                <a:solidFill>
                  <a:srgbClr val="000089"/>
                </a:solidFill>
              </a:rPr>
              <a:t>BufferedReader</a:t>
            </a:r>
            <a:r>
              <a:rPr lang="en-US" b="0" i="0" u="none" strike="noStrike" baseline="0" dirty="0">
                <a:solidFill>
                  <a:srgbClr val="555555"/>
                </a:solidFill>
              </a:rPr>
              <a:t>(</a:t>
            </a:r>
          </a:p>
          <a:p>
            <a:r>
              <a:rPr lang="en-US" b="1" i="0" u="none" strike="noStrike" baseline="0" dirty="0">
                <a:solidFill>
                  <a:srgbClr val="00669A"/>
                </a:solidFill>
              </a:rPr>
              <a:t>new </a:t>
            </a:r>
            <a:r>
              <a:rPr lang="en-US" b="0" i="0" u="none" strike="noStrike" baseline="0" dirty="0" err="1">
                <a:solidFill>
                  <a:srgbClr val="CD00FF"/>
                </a:solidFill>
              </a:rPr>
              <a:t>InputStreamReader</a:t>
            </a:r>
            <a:r>
              <a:rPr lang="en-US" b="0" i="0" u="none" strike="noStrike" baseline="0" dirty="0">
                <a:solidFill>
                  <a:srgbClr val="555555"/>
                </a:solidFill>
              </a:rPr>
              <a:t>(</a:t>
            </a:r>
            <a:r>
              <a:rPr lang="en-US" b="0" i="0" u="none" strike="noStrike" baseline="0" dirty="0" err="1">
                <a:solidFill>
                  <a:srgbClr val="000089"/>
                </a:solidFill>
              </a:rPr>
              <a:t>clientSocket</a:t>
            </a:r>
            <a:r>
              <a:rPr lang="en-US" b="0" i="0" u="none" strike="noStrike" baseline="0" dirty="0" err="1">
                <a:solidFill>
                  <a:srgbClr val="555555"/>
                </a:solidFill>
              </a:rPr>
              <a:t>.</a:t>
            </a:r>
            <a:r>
              <a:rPr lang="en-US" b="0" i="0" u="none" strike="noStrike" baseline="0" dirty="0" err="1">
                <a:solidFill>
                  <a:srgbClr val="33009A"/>
                </a:solidFill>
              </a:rPr>
              <a:t>getInputStream</a:t>
            </a:r>
            <a:r>
              <a:rPr lang="en-US" b="0" i="0" u="none" strike="noStrike" baseline="0" dirty="0">
                <a:solidFill>
                  <a:srgbClr val="555555"/>
                </a:solidFill>
              </a:rPr>
              <a:t>()));</a:t>
            </a:r>
          </a:p>
          <a:p>
            <a:r>
              <a:rPr lang="en-US" b="0" i="0" u="none" strike="noStrike" baseline="0" dirty="0" err="1">
                <a:solidFill>
                  <a:srgbClr val="000089"/>
                </a:solidFill>
              </a:rPr>
              <a:t>PrintStream</a:t>
            </a:r>
            <a:r>
              <a:rPr lang="en-US" b="0" i="0" u="none" strike="noStrike" baseline="0" dirty="0">
                <a:solidFill>
                  <a:srgbClr val="000089"/>
                </a:solidFill>
              </a:rPr>
              <a:t> </a:t>
            </a:r>
            <a:r>
              <a:rPr lang="en-US" b="0" i="0" u="none" strike="noStrike" baseline="0" dirty="0" err="1">
                <a:solidFill>
                  <a:srgbClr val="000089"/>
                </a:solidFill>
              </a:rPr>
              <a:t>os</a:t>
            </a:r>
            <a:r>
              <a:rPr lang="en-US" b="0" i="0" u="none" strike="noStrike" baseline="0" dirty="0">
                <a:solidFill>
                  <a:srgbClr val="000089"/>
                </a:solidFill>
              </a:rPr>
              <a:t> </a:t>
            </a:r>
            <a:r>
              <a:rPr lang="en-US" b="0" i="0" u="none" strike="noStrike" baseline="0" dirty="0">
                <a:solidFill>
                  <a:srgbClr val="555555"/>
                </a:solidFill>
              </a:rPr>
              <a:t>= </a:t>
            </a:r>
            <a:r>
              <a:rPr lang="en-US" b="1" i="0" u="none" strike="noStrike" baseline="0" dirty="0">
                <a:solidFill>
                  <a:srgbClr val="00669A"/>
                </a:solidFill>
              </a:rPr>
              <a:t>new </a:t>
            </a:r>
            <a:r>
              <a:rPr lang="en-US" b="0" i="0" u="none" strike="noStrike" baseline="0" dirty="0" err="1">
                <a:solidFill>
                  <a:srgbClr val="000089"/>
                </a:solidFill>
              </a:rPr>
              <a:t>PrintStream</a:t>
            </a:r>
            <a:r>
              <a:rPr lang="en-US" b="0" i="0" u="none" strike="noStrike" baseline="0" dirty="0">
                <a:solidFill>
                  <a:srgbClr val="555555"/>
                </a:solidFill>
              </a:rPr>
              <a:t>(</a:t>
            </a:r>
            <a:r>
              <a:rPr lang="en-US" b="0" i="0" u="none" strike="noStrike" baseline="0" dirty="0" err="1">
                <a:solidFill>
                  <a:srgbClr val="000089"/>
                </a:solidFill>
              </a:rPr>
              <a:t>clientSocket</a:t>
            </a:r>
            <a:r>
              <a:rPr lang="en-US" b="0" i="0" u="none" strike="noStrike" baseline="0" dirty="0" err="1">
                <a:solidFill>
                  <a:srgbClr val="555555"/>
                </a:solidFill>
              </a:rPr>
              <a:t>.</a:t>
            </a:r>
            <a:r>
              <a:rPr lang="en-US" b="0" i="0" u="none" strike="noStrike" baseline="0" dirty="0" err="1">
                <a:solidFill>
                  <a:srgbClr val="33009A"/>
                </a:solidFill>
              </a:rPr>
              <a:t>getOutputStream</a:t>
            </a:r>
            <a:r>
              <a:rPr lang="en-US" b="0" i="0" u="none" strike="noStrike" baseline="0" dirty="0">
                <a:solidFill>
                  <a:srgbClr val="555555"/>
                </a:solidFill>
              </a:rPr>
              <a:t>(), </a:t>
            </a:r>
            <a:r>
              <a:rPr lang="en-US" b="1" i="0" u="none" strike="noStrike" baseline="0" dirty="0">
                <a:solidFill>
                  <a:srgbClr val="00669A"/>
                </a:solidFill>
              </a:rPr>
              <a:t>true</a:t>
            </a:r>
            <a:r>
              <a:rPr lang="en-US" b="0" i="0" u="none" strike="noStrike" baseline="0" dirty="0">
                <a:solidFill>
                  <a:srgbClr val="555555"/>
                </a:solidFill>
              </a:rPr>
              <a:t>);</a:t>
            </a:r>
          </a:p>
          <a:p>
            <a:r>
              <a:rPr lang="en-US" b="0" i="0" u="none" strike="noStrike" baseline="0" dirty="0">
                <a:solidFill>
                  <a:srgbClr val="000089"/>
                </a:solidFill>
              </a:rPr>
              <a:t>String line</a:t>
            </a:r>
            <a:r>
              <a:rPr lang="en-US" b="0" i="0" u="none" strike="noStrike" baseline="0" dirty="0">
                <a:solidFill>
                  <a:srgbClr val="555555"/>
                </a:solidFill>
              </a:rPr>
              <a:t>;</a:t>
            </a:r>
          </a:p>
          <a:p>
            <a:r>
              <a:rPr lang="en-US" b="1" i="0" u="none" strike="noStrike" baseline="0" dirty="0">
                <a:solidFill>
                  <a:srgbClr val="00669A"/>
                </a:solidFill>
              </a:rPr>
              <a:t>while </a:t>
            </a:r>
            <a:r>
              <a:rPr lang="en-US" b="0" i="0" u="none" strike="noStrike" baseline="0" dirty="0">
                <a:solidFill>
                  <a:srgbClr val="555555"/>
                </a:solidFill>
              </a:rPr>
              <a:t>((</a:t>
            </a:r>
            <a:r>
              <a:rPr lang="en-US" b="0" i="0" u="none" strike="noStrike" baseline="0" dirty="0">
                <a:solidFill>
                  <a:srgbClr val="000089"/>
                </a:solidFill>
              </a:rPr>
              <a:t>line </a:t>
            </a:r>
            <a:r>
              <a:rPr lang="en-US" b="0" i="0" u="none" strike="noStrike" baseline="0" dirty="0">
                <a:solidFill>
                  <a:srgbClr val="555555"/>
                </a:solidFill>
              </a:rPr>
              <a:t>= </a:t>
            </a:r>
            <a:r>
              <a:rPr lang="en-US" b="0" i="0" u="none" strike="noStrike" baseline="0" dirty="0" err="1">
                <a:solidFill>
                  <a:srgbClr val="000089"/>
                </a:solidFill>
              </a:rPr>
              <a:t>is</a:t>
            </a:r>
            <a:r>
              <a:rPr lang="en-US" b="0" i="0" u="none" strike="noStrike" baseline="0" dirty="0" err="1">
                <a:solidFill>
                  <a:srgbClr val="555555"/>
                </a:solidFill>
              </a:rPr>
              <a:t>.</a:t>
            </a:r>
            <a:r>
              <a:rPr lang="en-US" b="0" i="0" u="none" strike="noStrike" baseline="0" dirty="0" err="1">
                <a:solidFill>
                  <a:srgbClr val="33009A"/>
                </a:solidFill>
              </a:rPr>
              <a:t>readLine</a:t>
            </a:r>
            <a:r>
              <a:rPr lang="en-US" b="0" i="0" u="none" strike="noStrike" baseline="0" dirty="0">
                <a:solidFill>
                  <a:srgbClr val="555555"/>
                </a:solidFill>
              </a:rPr>
              <a:t>()) != </a:t>
            </a:r>
            <a:r>
              <a:rPr lang="en-US" b="1" i="0" u="none" strike="noStrike" baseline="0" dirty="0">
                <a:solidFill>
                  <a:srgbClr val="00669A"/>
                </a:solidFill>
              </a:rPr>
              <a:t>null</a:t>
            </a:r>
            <a:r>
              <a:rPr lang="en-US" b="0" i="0" u="none" strike="noStrike" baseline="0" dirty="0">
                <a:solidFill>
                  <a:srgbClr val="555555"/>
                </a:solidFill>
              </a:rPr>
              <a:t>) {</a:t>
            </a:r>
          </a:p>
          <a:p>
            <a:r>
              <a:rPr lang="en-US" b="0" i="0" u="none" strike="noStrike" baseline="0" dirty="0" err="1">
                <a:solidFill>
                  <a:srgbClr val="000089"/>
                </a:solidFill>
              </a:rPr>
              <a:t>os</a:t>
            </a:r>
            <a:r>
              <a:rPr lang="en-US" b="0" i="0" u="none" strike="noStrike" baseline="0" dirty="0" err="1">
                <a:solidFill>
                  <a:srgbClr val="555555"/>
                </a:solidFill>
              </a:rPr>
              <a:t>.</a:t>
            </a:r>
            <a:r>
              <a:rPr lang="en-US" b="0" i="0" u="none" strike="noStrike" baseline="0" dirty="0" err="1">
                <a:solidFill>
                  <a:srgbClr val="33009A"/>
                </a:solidFill>
              </a:rPr>
              <a:t>print</a:t>
            </a:r>
            <a:r>
              <a:rPr lang="en-US" b="0" i="0" u="none" strike="noStrike" baseline="0" dirty="0">
                <a:solidFill>
                  <a:srgbClr val="555555"/>
                </a:solidFill>
              </a:rPr>
              <a:t>(</a:t>
            </a:r>
            <a:r>
              <a:rPr lang="en-US" b="0" i="0" u="none" strike="noStrike" baseline="0" dirty="0">
                <a:solidFill>
                  <a:srgbClr val="000089"/>
                </a:solidFill>
              </a:rPr>
              <a:t>line </a:t>
            </a:r>
            <a:r>
              <a:rPr lang="en-US" b="0" i="0" u="none" strike="noStrike" baseline="0" dirty="0">
                <a:solidFill>
                  <a:srgbClr val="555555"/>
                </a:solidFill>
              </a:rPr>
              <a:t>+ </a:t>
            </a:r>
            <a:r>
              <a:rPr lang="en-US" b="0" i="0" u="none" strike="noStrike" baseline="0" dirty="0">
                <a:solidFill>
                  <a:srgbClr val="CD3300"/>
                </a:solidFill>
              </a:rPr>
              <a:t>"\r\n"</a:t>
            </a:r>
            <a:r>
              <a:rPr lang="en-US" b="0" i="0" u="none" strike="noStrike" baseline="0" dirty="0">
                <a:solidFill>
                  <a:srgbClr val="555555"/>
                </a:solidFill>
              </a:rPr>
              <a:t>);</a:t>
            </a:r>
          </a:p>
          <a:p>
            <a:r>
              <a:rPr lang="en-US" b="0" i="0" u="none" strike="noStrike" baseline="0" dirty="0" err="1">
                <a:solidFill>
                  <a:srgbClr val="000089"/>
                </a:solidFill>
              </a:rPr>
              <a:t>os</a:t>
            </a:r>
            <a:r>
              <a:rPr lang="en-US" b="0" i="0" u="none" strike="noStrike" baseline="0" dirty="0" err="1">
                <a:solidFill>
                  <a:srgbClr val="555555"/>
                </a:solidFill>
              </a:rPr>
              <a:t>.</a:t>
            </a:r>
            <a:r>
              <a:rPr lang="en-US" b="0" i="0" u="none" strike="noStrike" baseline="0" dirty="0" err="1">
                <a:solidFill>
                  <a:srgbClr val="33009A"/>
                </a:solidFill>
              </a:rPr>
              <a:t>flush</a:t>
            </a:r>
            <a:r>
              <a:rPr lang="en-US" b="0" i="0" u="none" strike="noStrike" baseline="0" dirty="0">
                <a:solidFill>
                  <a:srgbClr val="555555"/>
                </a:solidFill>
              </a:rPr>
              <a:t>();</a:t>
            </a:r>
          </a:p>
          <a:p>
            <a:r>
              <a:rPr lang="en-US" b="0" i="0" u="none" strike="noStrike" baseline="0" dirty="0">
                <a:solidFill>
                  <a:srgbClr val="555555"/>
                </a:solidFill>
              </a:rPr>
              <a:t>}</a:t>
            </a:r>
          </a:p>
          <a:p>
            <a:r>
              <a:rPr lang="en-US" b="0" i="0" u="none" strike="noStrike" baseline="0" dirty="0" err="1">
                <a:solidFill>
                  <a:srgbClr val="000089"/>
                </a:solidFill>
              </a:rPr>
              <a:t>System</a:t>
            </a:r>
            <a:r>
              <a:rPr lang="en-US" b="0" i="0" u="none" strike="noStrike" baseline="0" dirty="0" err="1">
                <a:solidFill>
                  <a:srgbClr val="555555"/>
                </a:solidFill>
              </a:rPr>
              <a:t>.</a:t>
            </a:r>
            <a:r>
              <a:rPr lang="en-US" b="0" i="0" u="none" strike="noStrike" baseline="0" dirty="0" err="1">
                <a:solidFill>
                  <a:srgbClr val="33009A"/>
                </a:solidFill>
              </a:rPr>
              <a:t>out</a:t>
            </a:r>
            <a:r>
              <a:rPr lang="en-US" b="0" i="0" u="none" strike="noStrike" baseline="0" dirty="0" err="1">
                <a:solidFill>
                  <a:srgbClr val="555555"/>
                </a:solidFill>
              </a:rPr>
              <a:t>.</a:t>
            </a:r>
            <a:r>
              <a:rPr lang="en-US" b="0" i="0" u="none" strike="noStrike" baseline="0" dirty="0" err="1">
                <a:solidFill>
                  <a:srgbClr val="33009A"/>
                </a:solidFill>
              </a:rPr>
              <a:t>println</a:t>
            </a:r>
            <a:r>
              <a:rPr lang="en-US" b="0" i="0" u="none" strike="noStrike" baseline="0" dirty="0">
                <a:solidFill>
                  <a:srgbClr val="555555"/>
                </a:solidFill>
              </a:rPr>
              <a:t>(</a:t>
            </a:r>
            <a:r>
              <a:rPr lang="en-US" b="0" i="0" u="none" strike="noStrike" baseline="0" dirty="0" err="1">
                <a:solidFill>
                  <a:srgbClr val="000089"/>
                </a:solidFill>
              </a:rPr>
              <a:t>getName</a:t>
            </a:r>
            <a:r>
              <a:rPr lang="en-US" b="0" i="0" u="none" strike="noStrike" baseline="0" dirty="0">
                <a:solidFill>
                  <a:srgbClr val="555555"/>
                </a:solidFill>
              </a:rPr>
              <a:t>() + </a:t>
            </a:r>
            <a:r>
              <a:rPr lang="en-US" b="0" i="0" u="none" strike="noStrike" baseline="0" dirty="0">
                <a:solidFill>
                  <a:srgbClr val="CD3300"/>
                </a:solidFill>
              </a:rPr>
              <a:t>" ENDED "</a:t>
            </a:r>
            <a:r>
              <a:rPr lang="en-US" b="0" i="0" u="none" strike="noStrike" baseline="0" dirty="0">
                <a:solidFill>
                  <a:srgbClr val="555555"/>
                </a:solidFill>
              </a:rPr>
              <a:t>);</a:t>
            </a:r>
          </a:p>
          <a:p>
            <a:r>
              <a:rPr lang="en-US" b="0" i="0" u="none" strike="noStrike" baseline="0" dirty="0" err="1">
                <a:solidFill>
                  <a:srgbClr val="000089"/>
                </a:solidFill>
              </a:rPr>
              <a:t>clientSocket</a:t>
            </a:r>
            <a:r>
              <a:rPr lang="en-US" b="0" i="0" u="none" strike="noStrike" baseline="0" dirty="0" err="1">
                <a:solidFill>
                  <a:srgbClr val="555555"/>
                </a:solidFill>
              </a:rPr>
              <a:t>.</a:t>
            </a:r>
            <a:r>
              <a:rPr lang="en-US" b="0" i="0" u="none" strike="noStrike" baseline="0" dirty="0" err="1">
                <a:solidFill>
                  <a:srgbClr val="33009A"/>
                </a:solidFill>
              </a:rPr>
              <a:t>close</a:t>
            </a:r>
            <a:r>
              <a:rPr lang="en-US" b="0" i="0" u="none" strike="noStrike" baseline="0" dirty="0">
                <a:solidFill>
                  <a:srgbClr val="555555"/>
                </a:solidFill>
              </a:rPr>
              <a:t>();</a:t>
            </a:r>
          </a:p>
          <a:p>
            <a:r>
              <a:rPr lang="en-US" b="0" i="0" u="none" strike="noStrike" baseline="0" dirty="0">
                <a:solidFill>
                  <a:srgbClr val="555555"/>
                </a:solidFill>
              </a:rPr>
              <a:t>} </a:t>
            </a:r>
            <a:r>
              <a:rPr lang="en-US" b="1" i="0" u="none" strike="noStrike" baseline="0" dirty="0">
                <a:solidFill>
                  <a:srgbClr val="00669A"/>
                </a:solidFill>
              </a:rPr>
              <a:t>catch </a:t>
            </a:r>
            <a:r>
              <a:rPr lang="en-US" b="0" i="0" u="none" strike="noStrike" baseline="0" dirty="0">
                <a:solidFill>
                  <a:srgbClr val="555555"/>
                </a:solidFill>
              </a:rPr>
              <a:t>(</a:t>
            </a:r>
            <a:r>
              <a:rPr lang="en-US" b="0" i="0" u="none" strike="noStrike" baseline="0" dirty="0" err="1">
                <a:solidFill>
                  <a:srgbClr val="000089"/>
                </a:solidFill>
              </a:rPr>
              <a:t>IOException</a:t>
            </a:r>
            <a:r>
              <a:rPr lang="en-US" b="0" i="0" u="none" strike="noStrike" baseline="0" dirty="0">
                <a:solidFill>
                  <a:srgbClr val="000089"/>
                </a:solidFill>
              </a:rPr>
              <a:t> ex</a:t>
            </a:r>
            <a:r>
              <a:rPr lang="en-US" b="0" i="0" u="none" strike="noStrike" baseline="0" dirty="0">
                <a:solidFill>
                  <a:srgbClr val="555555"/>
                </a:solidFill>
              </a:rPr>
              <a:t>) {</a:t>
            </a:r>
            <a:endParaRPr lang="en-US" dirty="0"/>
          </a:p>
        </p:txBody>
      </p:sp>
      <p:sp>
        <p:nvSpPr>
          <p:cNvPr id="5" name="Rectangle 4"/>
          <p:cNvSpPr/>
          <p:nvPr/>
        </p:nvSpPr>
        <p:spPr>
          <a:xfrm>
            <a:off x="6319838" y="246013"/>
            <a:ext cx="6096000" cy="2031325"/>
          </a:xfrm>
          <a:prstGeom prst="rect">
            <a:avLst/>
          </a:prstGeom>
        </p:spPr>
        <p:txBody>
          <a:bodyPr>
            <a:spAutoFit/>
          </a:bodyPr>
          <a:lstStyle/>
          <a:p>
            <a:r>
              <a:rPr lang="en-US" dirty="0" err="1">
                <a:solidFill>
                  <a:srgbClr val="000089"/>
                </a:solidFill>
              </a:rPr>
              <a:t>System.out.println</a:t>
            </a:r>
            <a:r>
              <a:rPr lang="en-US" dirty="0">
                <a:solidFill>
                  <a:srgbClr val="000089"/>
                </a:solidFill>
              </a:rPr>
              <a:t>(</a:t>
            </a:r>
            <a:r>
              <a:rPr lang="en-US" dirty="0" err="1">
                <a:solidFill>
                  <a:srgbClr val="000089"/>
                </a:solidFill>
              </a:rPr>
              <a:t>getName</a:t>
            </a:r>
            <a:r>
              <a:rPr lang="en-US" dirty="0">
                <a:solidFill>
                  <a:srgbClr val="000089"/>
                </a:solidFill>
              </a:rPr>
              <a:t>() + ": IO Error on socket " + ex);</a:t>
            </a:r>
          </a:p>
          <a:p>
            <a:r>
              <a:rPr lang="en-US" dirty="0">
                <a:solidFill>
                  <a:srgbClr val="000089"/>
                </a:solidFill>
              </a:rPr>
              <a:t>return;</a:t>
            </a:r>
          </a:p>
          <a:p>
            <a:r>
              <a:rPr lang="en-US" dirty="0">
                <a:solidFill>
                  <a:srgbClr val="000089"/>
                </a:solidFill>
              </a:rPr>
              <a:t>}</a:t>
            </a:r>
          </a:p>
          <a:p>
            <a:r>
              <a:rPr lang="en-US" dirty="0">
                <a:solidFill>
                  <a:srgbClr val="000089"/>
                </a:solidFill>
              </a:rPr>
              <a:t>}</a:t>
            </a:r>
          </a:p>
          <a:p>
            <a:r>
              <a:rPr lang="en-US" dirty="0">
                <a:solidFill>
                  <a:srgbClr val="000089"/>
                </a:solidFill>
              </a:rPr>
              <a:t>}</a:t>
            </a:r>
          </a:p>
          <a:p>
            <a:r>
              <a:rPr lang="en-US" dirty="0">
                <a:solidFill>
                  <a:srgbClr val="000089"/>
                </a:solidFill>
              </a:rPr>
              <a:t>}</a:t>
            </a:r>
          </a:p>
          <a:p>
            <a:r>
              <a:rPr lang="en-US" dirty="0">
                <a:solidFill>
                  <a:srgbClr val="000089"/>
                </a:solidFill>
              </a:rPr>
              <a:t>}</a:t>
            </a:r>
          </a:p>
        </p:txBody>
      </p:sp>
      <p:pic>
        <p:nvPicPr>
          <p:cNvPr id="7" name="Audio 6">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030426687"/>
      </p:ext>
    </p:extLst>
  </p:cSld>
  <p:clrMapOvr>
    <a:masterClrMapping/>
  </p:clrMapOvr>
  <mc:AlternateContent xmlns:mc="http://schemas.openxmlformats.org/markup-compatibility/2006" xmlns:p14="http://schemas.microsoft.com/office/powerpoint/2010/main">
    <mc:Choice Requires="p14">
      <p:transition spd="slow" p14:dur="2000" advTm="161361"/>
    </mc:Choice>
    <mc:Fallback xmlns="">
      <p:transition spd="slow" advTm="161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animEffect transition="in" filter="wipe(down)">
                                      <p:cBhvr>
                                        <p:cTn id="11" dur="500"/>
                                        <p:tgtEl>
                                          <p:spTgt spid="4">
                                            <p:txEl>
                                              <p:pRg st="4" end="4"/>
                                            </p:txEl>
                                          </p:spTgt>
                                        </p:tgtEl>
                                      </p:cBhvr>
                                    </p:animEffect>
                                  </p:childTnLst>
                                </p:cTn>
                              </p:par>
                              <p:par>
                                <p:cTn id="12" presetID="22" presetClass="entr" presetSubtype="4" fill="hold" nodeType="withEffect">
                                  <p:stCondLst>
                                    <p:cond delay="0"/>
                                  </p:stCondLst>
                                  <p:childTnLst>
                                    <p:set>
                                      <p:cBhvr>
                                        <p:cTn id="13" dur="1" fill="hold">
                                          <p:stCondLst>
                                            <p:cond delay="0"/>
                                          </p:stCondLst>
                                        </p:cTn>
                                        <p:tgtEl>
                                          <p:spTgt spid="4">
                                            <p:txEl>
                                              <p:pRg st="5" end="5"/>
                                            </p:txEl>
                                          </p:spTgt>
                                        </p:tgtEl>
                                        <p:attrNameLst>
                                          <p:attrName>style.visibility</p:attrName>
                                        </p:attrNameLst>
                                      </p:cBhvr>
                                      <p:to>
                                        <p:strVal val="visible"/>
                                      </p:to>
                                    </p:set>
                                    <p:animEffect transition="in" filter="wipe(down)">
                                      <p:cBhvr>
                                        <p:cTn id="14" dur="500"/>
                                        <p:tgtEl>
                                          <p:spTgt spid="4">
                                            <p:txEl>
                                              <p:pRg st="5" end="5"/>
                                            </p:txEl>
                                          </p:spTgt>
                                        </p:tgtEl>
                                      </p:cBhvr>
                                    </p:animEffect>
                                  </p:childTnLst>
                                </p:cTn>
                              </p:par>
                              <p:par>
                                <p:cTn id="15" presetID="22" presetClass="entr" presetSubtype="4" fill="hold" nodeType="with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animEffect transition="in" filter="wipe(down)">
                                      <p:cBhvr>
                                        <p:cTn id="17" dur="500"/>
                                        <p:tgtEl>
                                          <p:spTgt spid="4">
                                            <p:txEl>
                                              <p:pRg st="6" end="6"/>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4">
                                            <p:txEl>
                                              <p:pRg st="7" end="7"/>
                                            </p:txEl>
                                          </p:spTgt>
                                        </p:tgtEl>
                                        <p:attrNameLst>
                                          <p:attrName>style.visibility</p:attrName>
                                        </p:attrNameLst>
                                      </p:cBhvr>
                                      <p:to>
                                        <p:strVal val="visible"/>
                                      </p:to>
                                    </p:set>
                                    <p:animEffect transition="in" filter="wipe(down)">
                                      <p:cBhvr>
                                        <p:cTn id="20" dur="500"/>
                                        <p:tgtEl>
                                          <p:spTgt spid="4">
                                            <p:txEl>
                                              <p:pRg st="7" end="7"/>
                                            </p:txEl>
                                          </p:spTgt>
                                        </p:tgtEl>
                                      </p:cBhvr>
                                    </p:animEffect>
                                  </p:childTnLst>
                                </p:cTn>
                              </p:par>
                              <p:par>
                                <p:cTn id="21" presetID="22" presetClass="entr" presetSubtype="4" fill="hold"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animEffect transition="in" filter="wipe(down)">
                                      <p:cBhvr>
                                        <p:cTn id="23" dur="500"/>
                                        <p:tgtEl>
                                          <p:spTgt spid="4">
                                            <p:txEl>
                                              <p:pRg st="8" end="8"/>
                                            </p:txEl>
                                          </p:spTgt>
                                        </p:tgtEl>
                                      </p:cBhvr>
                                    </p:animEffect>
                                  </p:childTnLst>
                                </p:cTn>
                              </p:par>
                              <p:par>
                                <p:cTn id="24" presetID="22" presetClass="entr" presetSubtype="4" fill="hold" nodeType="withEffect">
                                  <p:stCondLst>
                                    <p:cond delay="0"/>
                                  </p:stCondLst>
                                  <p:childTnLst>
                                    <p:set>
                                      <p:cBhvr>
                                        <p:cTn id="25" dur="1" fill="hold">
                                          <p:stCondLst>
                                            <p:cond delay="0"/>
                                          </p:stCondLst>
                                        </p:cTn>
                                        <p:tgtEl>
                                          <p:spTgt spid="4">
                                            <p:txEl>
                                              <p:pRg st="9" end="9"/>
                                            </p:txEl>
                                          </p:spTgt>
                                        </p:tgtEl>
                                        <p:attrNameLst>
                                          <p:attrName>style.visibility</p:attrName>
                                        </p:attrNameLst>
                                      </p:cBhvr>
                                      <p:to>
                                        <p:strVal val="visible"/>
                                      </p:to>
                                    </p:set>
                                    <p:animEffect transition="in" filter="wipe(down)">
                                      <p:cBhvr>
                                        <p:cTn id="26" dur="500"/>
                                        <p:tgtEl>
                                          <p:spTgt spid="4">
                                            <p:txEl>
                                              <p:pRg st="9" end="9"/>
                                            </p:txEl>
                                          </p:spTgt>
                                        </p:tgtEl>
                                      </p:cBhvr>
                                    </p:animEffect>
                                  </p:childTnLst>
                                </p:cTn>
                              </p:par>
                              <p:par>
                                <p:cTn id="27" presetID="22" presetClass="entr" presetSubtype="4" fill="hold" nodeType="withEffect">
                                  <p:stCondLst>
                                    <p:cond delay="0"/>
                                  </p:stCondLst>
                                  <p:childTnLst>
                                    <p:set>
                                      <p:cBhvr>
                                        <p:cTn id="28" dur="1" fill="hold">
                                          <p:stCondLst>
                                            <p:cond delay="0"/>
                                          </p:stCondLst>
                                        </p:cTn>
                                        <p:tgtEl>
                                          <p:spTgt spid="4">
                                            <p:txEl>
                                              <p:pRg st="10" end="10"/>
                                            </p:txEl>
                                          </p:spTgt>
                                        </p:tgtEl>
                                        <p:attrNameLst>
                                          <p:attrName>style.visibility</p:attrName>
                                        </p:attrNameLst>
                                      </p:cBhvr>
                                      <p:to>
                                        <p:strVal val="visible"/>
                                      </p:to>
                                    </p:set>
                                    <p:animEffect transition="in" filter="wipe(down)">
                                      <p:cBhvr>
                                        <p:cTn id="29" dur="500"/>
                                        <p:tgtEl>
                                          <p:spTgt spid="4">
                                            <p:txEl>
                                              <p:pRg st="10" end="1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4">
                                            <p:txEl>
                                              <p:pRg st="13" end="13"/>
                                            </p:txEl>
                                          </p:spTgt>
                                        </p:tgtEl>
                                        <p:attrNameLst>
                                          <p:attrName>style.visibility</p:attrName>
                                        </p:attrNameLst>
                                      </p:cBhvr>
                                      <p:to>
                                        <p:strVal val="visible"/>
                                      </p:to>
                                    </p:set>
                                    <p:animEffect transition="in" filter="wipe(down)">
                                      <p:cBhvr>
                                        <p:cTn id="34" dur="500"/>
                                        <p:tgtEl>
                                          <p:spTgt spid="4">
                                            <p:txEl>
                                              <p:pRg st="13" end="13"/>
                                            </p:txEl>
                                          </p:spTgt>
                                        </p:tgtEl>
                                      </p:cBhvr>
                                    </p:animEffect>
                                  </p:childTnLst>
                                </p:cTn>
                              </p:par>
                              <p:par>
                                <p:cTn id="35" presetID="22" presetClass="entr" presetSubtype="4" fill="hold" nodeType="withEffect">
                                  <p:stCondLst>
                                    <p:cond delay="0"/>
                                  </p:stCondLst>
                                  <p:childTnLst>
                                    <p:set>
                                      <p:cBhvr>
                                        <p:cTn id="36" dur="1" fill="hold">
                                          <p:stCondLst>
                                            <p:cond delay="0"/>
                                          </p:stCondLst>
                                        </p:cTn>
                                        <p:tgtEl>
                                          <p:spTgt spid="4">
                                            <p:txEl>
                                              <p:pRg st="14" end="14"/>
                                            </p:txEl>
                                          </p:spTgt>
                                        </p:tgtEl>
                                        <p:attrNameLst>
                                          <p:attrName>style.visibility</p:attrName>
                                        </p:attrNameLst>
                                      </p:cBhvr>
                                      <p:to>
                                        <p:strVal val="visible"/>
                                      </p:to>
                                    </p:set>
                                    <p:animEffect transition="in" filter="wipe(down)">
                                      <p:cBhvr>
                                        <p:cTn id="37" dur="500"/>
                                        <p:tgtEl>
                                          <p:spTgt spid="4">
                                            <p:txEl>
                                              <p:pRg st="14" end="14"/>
                                            </p:txEl>
                                          </p:spTgt>
                                        </p:tgtEl>
                                      </p:cBhvr>
                                    </p:animEffect>
                                  </p:childTnLst>
                                </p:cTn>
                              </p:par>
                              <p:par>
                                <p:cTn id="38" presetID="22" presetClass="entr" presetSubtype="4" fill="hold" nodeType="withEffect">
                                  <p:stCondLst>
                                    <p:cond delay="0"/>
                                  </p:stCondLst>
                                  <p:childTnLst>
                                    <p:set>
                                      <p:cBhvr>
                                        <p:cTn id="39" dur="1" fill="hold">
                                          <p:stCondLst>
                                            <p:cond delay="0"/>
                                          </p:stCondLst>
                                        </p:cTn>
                                        <p:tgtEl>
                                          <p:spTgt spid="4">
                                            <p:txEl>
                                              <p:pRg st="15" end="15"/>
                                            </p:txEl>
                                          </p:spTgt>
                                        </p:tgtEl>
                                        <p:attrNameLst>
                                          <p:attrName>style.visibility</p:attrName>
                                        </p:attrNameLst>
                                      </p:cBhvr>
                                      <p:to>
                                        <p:strVal val="visible"/>
                                      </p:to>
                                    </p:set>
                                    <p:animEffect transition="in" filter="wipe(down)">
                                      <p:cBhvr>
                                        <p:cTn id="40" dur="500"/>
                                        <p:tgtEl>
                                          <p:spTgt spid="4">
                                            <p:txEl>
                                              <p:pRg st="15" end="15"/>
                                            </p:txEl>
                                          </p:spTgt>
                                        </p:tgtEl>
                                      </p:cBhvr>
                                    </p:animEffect>
                                  </p:childTnLst>
                                </p:cTn>
                              </p:par>
                              <p:par>
                                <p:cTn id="41" presetID="22" presetClass="entr" presetSubtype="4" fill="hold" nodeType="withEffect">
                                  <p:stCondLst>
                                    <p:cond delay="0"/>
                                  </p:stCondLst>
                                  <p:childTnLst>
                                    <p:set>
                                      <p:cBhvr>
                                        <p:cTn id="42" dur="1" fill="hold">
                                          <p:stCondLst>
                                            <p:cond delay="0"/>
                                          </p:stCondLst>
                                        </p:cTn>
                                        <p:tgtEl>
                                          <p:spTgt spid="4">
                                            <p:txEl>
                                              <p:pRg st="16" end="16"/>
                                            </p:txEl>
                                          </p:spTgt>
                                        </p:tgtEl>
                                        <p:attrNameLst>
                                          <p:attrName>style.visibility</p:attrName>
                                        </p:attrNameLst>
                                      </p:cBhvr>
                                      <p:to>
                                        <p:strVal val="visible"/>
                                      </p:to>
                                    </p:set>
                                    <p:animEffect transition="in" filter="wipe(down)">
                                      <p:cBhvr>
                                        <p:cTn id="43" dur="500"/>
                                        <p:tgtEl>
                                          <p:spTgt spid="4">
                                            <p:txEl>
                                              <p:pRg st="16" end="16"/>
                                            </p:txEl>
                                          </p:spTgt>
                                        </p:tgtEl>
                                      </p:cBhvr>
                                    </p:animEffect>
                                  </p:childTnLst>
                                </p:cTn>
                              </p:par>
                              <p:par>
                                <p:cTn id="44" presetID="22" presetClass="entr" presetSubtype="4" fill="hold" nodeType="withEffect">
                                  <p:stCondLst>
                                    <p:cond delay="0"/>
                                  </p:stCondLst>
                                  <p:childTnLst>
                                    <p:set>
                                      <p:cBhvr>
                                        <p:cTn id="45" dur="1" fill="hold">
                                          <p:stCondLst>
                                            <p:cond delay="0"/>
                                          </p:stCondLst>
                                        </p:cTn>
                                        <p:tgtEl>
                                          <p:spTgt spid="4">
                                            <p:txEl>
                                              <p:pRg st="17" end="17"/>
                                            </p:txEl>
                                          </p:spTgt>
                                        </p:tgtEl>
                                        <p:attrNameLst>
                                          <p:attrName>style.visibility</p:attrName>
                                        </p:attrNameLst>
                                      </p:cBhvr>
                                      <p:to>
                                        <p:strVal val="visible"/>
                                      </p:to>
                                    </p:set>
                                    <p:animEffect transition="in" filter="wipe(down)">
                                      <p:cBhvr>
                                        <p:cTn id="46" dur="500"/>
                                        <p:tgtEl>
                                          <p:spTgt spid="4">
                                            <p:txEl>
                                              <p:pRg st="17" end="17"/>
                                            </p:txEl>
                                          </p:spTgt>
                                        </p:tgtEl>
                                      </p:cBhvr>
                                    </p:animEffect>
                                  </p:childTnLst>
                                </p:cTn>
                              </p:par>
                              <p:par>
                                <p:cTn id="47" presetID="22" presetClass="entr" presetSubtype="4" fill="hold" nodeType="withEffect">
                                  <p:stCondLst>
                                    <p:cond delay="0"/>
                                  </p:stCondLst>
                                  <p:childTnLst>
                                    <p:set>
                                      <p:cBhvr>
                                        <p:cTn id="48" dur="1" fill="hold">
                                          <p:stCondLst>
                                            <p:cond delay="0"/>
                                          </p:stCondLst>
                                        </p:cTn>
                                        <p:tgtEl>
                                          <p:spTgt spid="4">
                                            <p:txEl>
                                              <p:pRg st="18" end="18"/>
                                            </p:txEl>
                                          </p:spTgt>
                                        </p:tgtEl>
                                        <p:attrNameLst>
                                          <p:attrName>style.visibility</p:attrName>
                                        </p:attrNameLst>
                                      </p:cBhvr>
                                      <p:to>
                                        <p:strVal val="visible"/>
                                      </p:to>
                                    </p:set>
                                    <p:animEffect transition="in" filter="wipe(down)">
                                      <p:cBhvr>
                                        <p:cTn id="49" dur="500"/>
                                        <p:tgtEl>
                                          <p:spTgt spid="4">
                                            <p:txEl>
                                              <p:pRg st="18" end="18"/>
                                            </p:txEl>
                                          </p:spTgt>
                                        </p:tgtEl>
                                      </p:cBhvr>
                                    </p:animEffect>
                                  </p:childTnLst>
                                </p:cTn>
                              </p:par>
                              <p:par>
                                <p:cTn id="50" presetID="22" presetClass="entr" presetSubtype="4" fill="hold" nodeType="withEffect">
                                  <p:stCondLst>
                                    <p:cond delay="0"/>
                                  </p:stCondLst>
                                  <p:childTnLst>
                                    <p:set>
                                      <p:cBhvr>
                                        <p:cTn id="51" dur="1" fill="hold">
                                          <p:stCondLst>
                                            <p:cond delay="0"/>
                                          </p:stCondLst>
                                        </p:cTn>
                                        <p:tgtEl>
                                          <p:spTgt spid="4">
                                            <p:txEl>
                                              <p:pRg st="19" end="19"/>
                                            </p:txEl>
                                          </p:spTgt>
                                        </p:tgtEl>
                                        <p:attrNameLst>
                                          <p:attrName>style.visibility</p:attrName>
                                        </p:attrNameLst>
                                      </p:cBhvr>
                                      <p:to>
                                        <p:strVal val="visible"/>
                                      </p:to>
                                    </p:set>
                                    <p:animEffect transition="in" filter="wipe(down)">
                                      <p:cBhvr>
                                        <p:cTn id="52" dur="500"/>
                                        <p:tgtEl>
                                          <p:spTgt spid="4">
                                            <p:txEl>
                                              <p:pRg st="19" end="1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4">
                                            <p:txEl>
                                              <p:pRg st="21" end="21"/>
                                            </p:txEl>
                                          </p:spTgt>
                                        </p:tgtEl>
                                        <p:attrNameLst>
                                          <p:attrName>style.visibility</p:attrName>
                                        </p:attrNameLst>
                                      </p:cBhvr>
                                      <p:to>
                                        <p:strVal val="visible"/>
                                      </p:to>
                                    </p:set>
                                    <p:animEffect transition="in" filter="wipe(down)">
                                      <p:cBhvr>
                                        <p:cTn id="57" dur="500"/>
                                        <p:tgtEl>
                                          <p:spTgt spid="4">
                                            <p:txEl>
                                              <p:pRg st="21" end="21"/>
                                            </p:txEl>
                                          </p:spTgt>
                                        </p:tgtEl>
                                      </p:cBhvr>
                                    </p:animEffect>
                                  </p:childTnLst>
                                </p:cTn>
                              </p:par>
                              <p:par>
                                <p:cTn id="58" presetID="22" presetClass="entr" presetSubtype="4" fill="hold" nodeType="withEffect">
                                  <p:stCondLst>
                                    <p:cond delay="0"/>
                                  </p:stCondLst>
                                  <p:childTnLst>
                                    <p:set>
                                      <p:cBhvr>
                                        <p:cTn id="59" dur="1" fill="hold">
                                          <p:stCondLst>
                                            <p:cond delay="0"/>
                                          </p:stCondLst>
                                        </p:cTn>
                                        <p:tgtEl>
                                          <p:spTgt spid="4">
                                            <p:txEl>
                                              <p:pRg st="22" end="22"/>
                                            </p:txEl>
                                          </p:spTgt>
                                        </p:tgtEl>
                                        <p:attrNameLst>
                                          <p:attrName>style.visibility</p:attrName>
                                        </p:attrNameLst>
                                      </p:cBhvr>
                                      <p:to>
                                        <p:strVal val="visible"/>
                                      </p:to>
                                    </p:set>
                                    <p:animEffect transition="in" filter="wipe(down)">
                                      <p:cBhvr>
                                        <p:cTn id="60" dur="500"/>
                                        <p:tgtEl>
                                          <p:spTgt spid="4">
                                            <p:txEl>
                                              <p:pRg st="22" end="2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1" fill="hold" display="0">
                  <p:stCondLst>
                    <p:cond delay="indefinite"/>
                  </p:stCondLst>
                  <p:endCondLst>
                    <p:cond evt="onStopAudio" delay="0">
                      <p:tgtEl>
                        <p:sldTgt/>
                      </p:tgtEl>
                    </p:cond>
                  </p:endCondLst>
                </p:cTn>
                <p:tgtEl>
                  <p:spTgt spid="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90205" y="515422"/>
            <a:ext cx="3501087" cy="461665"/>
          </a:xfrm>
          <a:prstGeom prst="rect">
            <a:avLst/>
          </a:prstGeom>
        </p:spPr>
        <p:txBody>
          <a:bodyPr wrap="none">
            <a:spAutoFit/>
          </a:bodyPr>
          <a:lstStyle/>
          <a:p>
            <a:r>
              <a:rPr lang="en-US" sz="2400" b="1" dirty="0">
                <a:solidFill>
                  <a:srgbClr val="C00000"/>
                </a:solidFill>
              </a:rPr>
              <a:t>Serving the HTTP Protocol</a:t>
            </a:r>
          </a:p>
        </p:txBody>
      </p:sp>
      <p:sp>
        <p:nvSpPr>
          <p:cNvPr id="5" name="Rectangle 4"/>
          <p:cNvSpPr/>
          <p:nvPr/>
        </p:nvSpPr>
        <p:spPr>
          <a:xfrm>
            <a:off x="490204" y="5242358"/>
            <a:ext cx="11296984" cy="1200329"/>
          </a:xfrm>
          <a:prstGeom prst="rect">
            <a:avLst/>
          </a:prstGeom>
        </p:spPr>
        <p:txBody>
          <a:bodyPr wrap="square">
            <a:spAutoFit/>
          </a:bodyPr>
          <a:lstStyle/>
          <a:p>
            <a:r>
              <a:rPr lang="en-US" b="1" dirty="0"/>
              <a:t>How to make HTTP Server in Java</a:t>
            </a:r>
          </a:p>
          <a:p>
            <a:pPr algn="just"/>
            <a:r>
              <a:rPr lang="en-US" dirty="0"/>
              <a:t>First step to create a web server is, to create a network socket which can accept connection on certain TCP port. HTTP server usually listen on port 80 but we will use a different port 8080 for testing purpose. You can use </a:t>
            </a:r>
            <a:r>
              <a:rPr lang="en-US" dirty="0" err="1"/>
              <a:t>ServerSocket</a:t>
            </a:r>
            <a:r>
              <a:rPr lang="en-US" dirty="0"/>
              <a:t> class in Java to create a Server which can accept requests, as shown in the ne</a:t>
            </a:r>
            <a:r>
              <a:rPr lang="en-US" i="1" dirty="0"/>
              <a:t>x</a:t>
            </a:r>
            <a:r>
              <a:rPr lang="en-US" dirty="0"/>
              <a:t>t slide.</a:t>
            </a:r>
          </a:p>
        </p:txBody>
      </p:sp>
      <p:sp>
        <p:nvSpPr>
          <p:cNvPr id="2" name="Rectangle 1"/>
          <p:cNvSpPr/>
          <p:nvPr/>
        </p:nvSpPr>
        <p:spPr>
          <a:xfrm>
            <a:off x="490204" y="1244624"/>
            <a:ext cx="11468433" cy="1477328"/>
          </a:xfrm>
          <a:prstGeom prst="rect">
            <a:avLst/>
          </a:prstGeom>
        </p:spPr>
        <p:txBody>
          <a:bodyPr wrap="square">
            <a:spAutoFit/>
          </a:bodyPr>
          <a:lstStyle/>
          <a:p>
            <a:pPr fontAlgn="base"/>
            <a:r>
              <a:rPr lang="en-US" dirty="0"/>
              <a:t>HTTP means </a:t>
            </a:r>
            <a:r>
              <a:rPr lang="en-US" b="1" i="1" dirty="0" err="1"/>
              <a:t>H</a:t>
            </a:r>
            <a:r>
              <a:rPr lang="en-US" i="1" dirty="0" err="1"/>
              <a:t>yper</a:t>
            </a:r>
            <a:r>
              <a:rPr lang="en-US" b="1" i="1" dirty="0" err="1"/>
              <a:t>T</a:t>
            </a:r>
            <a:r>
              <a:rPr lang="en-US" i="1" dirty="0" err="1"/>
              <a:t>ext</a:t>
            </a:r>
            <a:r>
              <a:rPr lang="en-US" i="1" dirty="0"/>
              <a:t> </a:t>
            </a:r>
            <a:r>
              <a:rPr lang="en-US" b="1" i="1" dirty="0"/>
              <a:t>T</a:t>
            </a:r>
            <a:r>
              <a:rPr lang="en-US" i="1" dirty="0"/>
              <a:t>ransfer </a:t>
            </a:r>
            <a:r>
              <a:rPr lang="en-US" b="1" i="1" dirty="0"/>
              <a:t>P</a:t>
            </a:r>
            <a:r>
              <a:rPr lang="en-US" i="1" dirty="0"/>
              <a:t>rotocol. </a:t>
            </a:r>
            <a:r>
              <a:rPr lang="en-US" dirty="0"/>
              <a:t>HTTP is the underlying protocol used by the World Wide Web and this protocol defines how messages are formatted and transmitted, and what actions Web servers and browsers should take in response to various commands.</a:t>
            </a:r>
          </a:p>
          <a:p>
            <a:pPr fontAlgn="base"/>
            <a:r>
              <a:rPr lang="en-US" dirty="0"/>
              <a:t>For example, when you enter a URL in your browser, this actually sends an HTTP command to the Web server directing it to fetch and transmit the requested Web page.</a:t>
            </a:r>
            <a:endParaRPr lang="en-US" b="0" i="0" dirty="0">
              <a:effectLst/>
            </a:endParaRPr>
          </a:p>
        </p:txBody>
      </p:sp>
      <p:sp>
        <p:nvSpPr>
          <p:cNvPr id="3" name="Rectangle 2"/>
          <p:cNvSpPr/>
          <p:nvPr/>
        </p:nvSpPr>
        <p:spPr>
          <a:xfrm>
            <a:off x="490204" y="2821138"/>
            <a:ext cx="11296984" cy="1754326"/>
          </a:xfrm>
          <a:prstGeom prst="rect">
            <a:avLst/>
          </a:prstGeom>
        </p:spPr>
        <p:txBody>
          <a:bodyPr wrap="square">
            <a:spAutoFit/>
          </a:bodyPr>
          <a:lstStyle/>
          <a:p>
            <a:r>
              <a:rPr lang="en-US" b="1" dirty="0"/>
              <a:t>Problem</a:t>
            </a:r>
          </a:p>
          <a:p>
            <a:r>
              <a:rPr lang="en-US" dirty="0"/>
              <a:t>You want to serve up a protocol such as HTTP.</a:t>
            </a:r>
          </a:p>
          <a:p>
            <a:endParaRPr lang="en-US" dirty="0"/>
          </a:p>
          <a:p>
            <a:r>
              <a:rPr lang="en-US" b="1" dirty="0"/>
              <a:t>Solution</a:t>
            </a:r>
          </a:p>
          <a:p>
            <a:r>
              <a:rPr lang="en-US" dirty="0"/>
              <a:t>Create a </a:t>
            </a:r>
            <a:r>
              <a:rPr lang="en-US" dirty="0" err="1"/>
              <a:t>ServerSocket</a:t>
            </a:r>
            <a:r>
              <a:rPr lang="en-US" dirty="0"/>
              <a:t> and write some code that “speaks” the particular protocol. Or, better, use a Java-powered web server such as Apache Tomcat or a Java Enterprise Edition(Java EE) server such as </a:t>
            </a:r>
            <a:r>
              <a:rPr lang="en-US" dirty="0" err="1"/>
              <a:t>JBoss</a:t>
            </a:r>
            <a:r>
              <a:rPr lang="en-US" dirty="0"/>
              <a:t> </a:t>
            </a:r>
            <a:r>
              <a:rPr lang="en-US" dirty="0" err="1"/>
              <a:t>WildFly</a:t>
            </a:r>
            <a:r>
              <a:rPr lang="en-US" dirty="0"/>
              <a:t>.</a:t>
            </a:r>
          </a:p>
        </p:txBody>
      </p:sp>
      <p:sp>
        <p:nvSpPr>
          <p:cNvPr id="6" name="Rectangle 5"/>
          <p:cNvSpPr/>
          <p:nvPr/>
        </p:nvSpPr>
        <p:spPr>
          <a:xfrm>
            <a:off x="490204" y="4674650"/>
            <a:ext cx="11111246" cy="646331"/>
          </a:xfrm>
          <a:prstGeom prst="rect">
            <a:avLst/>
          </a:prstGeom>
        </p:spPr>
        <p:txBody>
          <a:bodyPr wrap="square">
            <a:spAutoFit/>
          </a:bodyPr>
          <a:lstStyle/>
          <a:p>
            <a:r>
              <a:rPr lang="en-US" b="1" dirty="0"/>
              <a:t>Discussion</a:t>
            </a:r>
          </a:p>
          <a:p>
            <a:r>
              <a:rPr lang="en-US" dirty="0"/>
              <a:t>You can implement your own HTTP protocol server for very simple applications, which we’ll do here.</a:t>
            </a: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78432795"/>
      </p:ext>
    </p:extLst>
  </p:cSld>
  <p:clrMapOvr>
    <a:masterClrMapping/>
  </p:clrMapOvr>
  <mc:AlternateContent xmlns:mc="http://schemas.openxmlformats.org/markup-compatibility/2006" xmlns:p14="http://schemas.microsoft.com/office/powerpoint/2010/main">
    <mc:Choice Requires="p14">
      <p:transition spd="slow" p14:dur="2000" advTm="246563"/>
    </mc:Choice>
    <mc:Fallback xmlns="">
      <p:transition spd="slow" advTm="246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04850" y="5227975"/>
            <a:ext cx="6096000" cy="646331"/>
          </a:xfrm>
          <a:prstGeom prst="rect">
            <a:avLst/>
          </a:prstGeom>
        </p:spPr>
        <p:txBody>
          <a:bodyPr>
            <a:spAutoFit/>
          </a:bodyPr>
          <a:lstStyle/>
          <a:p>
            <a:br>
              <a:rPr lang="en-US" b="0" i="0" dirty="0">
                <a:solidFill>
                  <a:srgbClr val="000000"/>
                </a:solidFill>
                <a:effectLst/>
                <a:latin typeface="Trebuchet MS" panose="020B0603020202020204" pitchFamily="34" charset="0"/>
              </a:rPr>
            </a:br>
            <a:endParaRPr lang="en-US" dirty="0"/>
          </a:p>
        </p:txBody>
      </p:sp>
      <p:sp>
        <p:nvSpPr>
          <p:cNvPr id="5" name="Rectangle 4"/>
          <p:cNvSpPr/>
          <p:nvPr/>
        </p:nvSpPr>
        <p:spPr>
          <a:xfrm>
            <a:off x="390525" y="209580"/>
            <a:ext cx="8153400" cy="6463308"/>
          </a:xfrm>
          <a:prstGeom prst="rect">
            <a:avLst/>
          </a:prstGeom>
        </p:spPr>
        <p:txBody>
          <a:bodyPr wrap="square">
            <a:spAutoFit/>
          </a:bodyPr>
          <a:lstStyle/>
          <a:p>
            <a:r>
              <a:rPr lang="en-US" dirty="0"/>
              <a:t>import </a:t>
            </a:r>
            <a:r>
              <a:rPr lang="en-US" dirty="0" err="1"/>
              <a:t>java.io.BufferedReader</a:t>
            </a:r>
            <a:r>
              <a:rPr lang="en-US" dirty="0"/>
              <a:t>;</a:t>
            </a:r>
          </a:p>
          <a:p>
            <a:r>
              <a:rPr lang="en-US" dirty="0"/>
              <a:t> import </a:t>
            </a:r>
            <a:r>
              <a:rPr lang="en-US" dirty="0" err="1"/>
              <a:t>java.io.IOException</a:t>
            </a:r>
            <a:r>
              <a:rPr lang="en-US" dirty="0"/>
              <a:t>; </a:t>
            </a:r>
          </a:p>
          <a:p>
            <a:r>
              <a:rPr lang="en-US" dirty="0"/>
              <a:t>import </a:t>
            </a:r>
            <a:r>
              <a:rPr lang="en-US" dirty="0" err="1"/>
              <a:t>java.io.InputStreamReader</a:t>
            </a:r>
            <a:r>
              <a:rPr lang="en-US" dirty="0"/>
              <a:t>; </a:t>
            </a:r>
          </a:p>
          <a:p>
            <a:r>
              <a:rPr lang="en-US" dirty="0"/>
              <a:t>import </a:t>
            </a:r>
            <a:r>
              <a:rPr lang="en-US" dirty="0" err="1"/>
              <a:t>java.net.ServerSocket</a:t>
            </a:r>
            <a:r>
              <a:rPr lang="en-US" dirty="0"/>
              <a:t>;</a:t>
            </a:r>
          </a:p>
          <a:p>
            <a:r>
              <a:rPr lang="en-US" dirty="0"/>
              <a:t> import </a:t>
            </a:r>
            <a:r>
              <a:rPr lang="en-US" dirty="0" err="1"/>
              <a:t>java.net.Socket</a:t>
            </a:r>
            <a:r>
              <a:rPr lang="en-US" dirty="0"/>
              <a:t>;</a:t>
            </a:r>
            <a:br>
              <a:rPr lang="en-US" dirty="0"/>
            </a:br>
            <a:br>
              <a:rPr lang="en-US" dirty="0"/>
            </a:br>
            <a:r>
              <a:rPr lang="en-US" dirty="0"/>
              <a:t>public class </a:t>
            </a:r>
            <a:r>
              <a:rPr lang="en-US" dirty="0" err="1"/>
              <a:t>SimpleHTTPServer</a:t>
            </a:r>
            <a:r>
              <a:rPr lang="en-US" dirty="0"/>
              <a:t> {</a:t>
            </a:r>
          </a:p>
          <a:p>
            <a:r>
              <a:rPr lang="en-US" dirty="0"/>
              <a:t>public static void main(String </a:t>
            </a:r>
            <a:r>
              <a:rPr lang="en-US" dirty="0" err="1"/>
              <a:t>args</a:t>
            </a:r>
            <a:r>
              <a:rPr lang="en-US" dirty="0"/>
              <a:t>[] ) throws </a:t>
            </a:r>
            <a:r>
              <a:rPr lang="en-US" dirty="0" err="1"/>
              <a:t>IOException</a:t>
            </a:r>
            <a:r>
              <a:rPr lang="en-US" dirty="0"/>
              <a:t> { </a:t>
            </a:r>
          </a:p>
          <a:p>
            <a:endParaRPr lang="en-US" dirty="0"/>
          </a:p>
          <a:p>
            <a:r>
              <a:rPr lang="en-US" dirty="0" err="1"/>
              <a:t>ServerSocket</a:t>
            </a:r>
            <a:r>
              <a:rPr lang="en-US" dirty="0"/>
              <a:t> server = new </a:t>
            </a:r>
            <a:r>
              <a:rPr lang="en-US" dirty="0" err="1"/>
              <a:t>ServerSocket</a:t>
            </a:r>
            <a:r>
              <a:rPr lang="en-US" dirty="0"/>
              <a:t>(8080); </a:t>
            </a:r>
          </a:p>
          <a:p>
            <a:r>
              <a:rPr lang="en-US" dirty="0" err="1"/>
              <a:t>System.out.println</a:t>
            </a:r>
            <a:r>
              <a:rPr lang="en-US" dirty="0"/>
              <a:t>("Listening for connection on port 8080 ....");</a:t>
            </a:r>
          </a:p>
          <a:p>
            <a:r>
              <a:rPr lang="en-US" dirty="0"/>
              <a:t>while (true) {</a:t>
            </a:r>
          </a:p>
          <a:p>
            <a:r>
              <a:rPr lang="en-US" dirty="0"/>
              <a:t> Socket </a:t>
            </a:r>
            <a:r>
              <a:rPr lang="en-US" dirty="0" err="1"/>
              <a:t>clientSocket</a:t>
            </a:r>
            <a:r>
              <a:rPr lang="en-US" dirty="0"/>
              <a:t> = </a:t>
            </a:r>
            <a:r>
              <a:rPr lang="en-US" dirty="0" err="1"/>
              <a:t>server.accept</a:t>
            </a:r>
            <a:r>
              <a:rPr lang="en-US" dirty="0"/>
              <a:t>(); </a:t>
            </a:r>
          </a:p>
          <a:p>
            <a:r>
              <a:rPr lang="en-US" dirty="0" err="1"/>
              <a:t>InputStreamReader</a:t>
            </a:r>
            <a:r>
              <a:rPr lang="en-US" dirty="0"/>
              <a:t> </a:t>
            </a:r>
            <a:r>
              <a:rPr lang="en-US" dirty="0" err="1"/>
              <a:t>isr</a:t>
            </a:r>
            <a:r>
              <a:rPr lang="en-US" dirty="0"/>
              <a:t> = new </a:t>
            </a:r>
            <a:r>
              <a:rPr lang="en-US" dirty="0" err="1"/>
              <a:t>InputStreamReader</a:t>
            </a:r>
            <a:r>
              <a:rPr lang="en-US" dirty="0"/>
              <a:t>(</a:t>
            </a:r>
            <a:r>
              <a:rPr lang="en-US" dirty="0" err="1"/>
              <a:t>clientSocket.getInputStream</a:t>
            </a:r>
            <a:r>
              <a:rPr lang="en-US" dirty="0"/>
              <a:t>()); </a:t>
            </a:r>
          </a:p>
          <a:p>
            <a:r>
              <a:rPr lang="en-US" dirty="0" err="1"/>
              <a:t>BufferedReader</a:t>
            </a:r>
            <a:r>
              <a:rPr lang="en-US" dirty="0"/>
              <a:t> reader = new </a:t>
            </a:r>
            <a:r>
              <a:rPr lang="en-US" dirty="0" err="1"/>
              <a:t>BufferedReader</a:t>
            </a:r>
            <a:r>
              <a:rPr lang="en-US" dirty="0"/>
              <a:t>(</a:t>
            </a:r>
            <a:r>
              <a:rPr lang="en-US" dirty="0" err="1"/>
              <a:t>isr</a:t>
            </a:r>
            <a:r>
              <a:rPr lang="en-US" dirty="0"/>
              <a:t>);</a:t>
            </a:r>
          </a:p>
          <a:p>
            <a:r>
              <a:rPr lang="en-US" dirty="0"/>
              <a:t>String line = </a:t>
            </a:r>
            <a:r>
              <a:rPr lang="en-US" dirty="0" err="1"/>
              <a:t>reader.readLine</a:t>
            </a:r>
            <a:r>
              <a:rPr lang="en-US" dirty="0"/>
              <a:t>();</a:t>
            </a:r>
          </a:p>
          <a:p>
            <a:r>
              <a:rPr lang="en-US" dirty="0"/>
              <a:t> while (!</a:t>
            </a:r>
            <a:r>
              <a:rPr lang="en-US" dirty="0" err="1"/>
              <a:t>line.isEmpty</a:t>
            </a:r>
            <a:r>
              <a:rPr lang="en-US" dirty="0"/>
              <a:t>()) { </a:t>
            </a:r>
          </a:p>
          <a:p>
            <a:r>
              <a:rPr lang="en-US" dirty="0" err="1"/>
              <a:t>System.out.println</a:t>
            </a:r>
            <a:r>
              <a:rPr lang="en-US" dirty="0"/>
              <a:t>(line);</a:t>
            </a:r>
          </a:p>
          <a:p>
            <a:r>
              <a:rPr lang="en-US" dirty="0"/>
              <a:t> line = </a:t>
            </a:r>
            <a:r>
              <a:rPr lang="en-US" dirty="0" err="1"/>
              <a:t>reader.readLine</a:t>
            </a:r>
            <a:r>
              <a:rPr lang="en-US" dirty="0"/>
              <a:t>();</a:t>
            </a:r>
          </a:p>
          <a:p>
            <a:r>
              <a:rPr lang="en-US" dirty="0"/>
              <a:t>       } </a:t>
            </a:r>
          </a:p>
          <a:p>
            <a:r>
              <a:rPr lang="en-US" dirty="0"/>
              <a:t>    } </a:t>
            </a:r>
          </a:p>
          <a:p>
            <a:r>
              <a:rPr lang="en-US" dirty="0"/>
              <a:t> } </a:t>
            </a:r>
          </a:p>
          <a:p>
            <a:r>
              <a:rPr lang="en-US" dirty="0"/>
              <a:t>}</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94855260"/>
      </p:ext>
    </p:extLst>
  </p:cSld>
  <p:clrMapOvr>
    <a:masterClrMapping/>
  </p:clrMapOvr>
  <mc:AlternateContent xmlns:mc="http://schemas.openxmlformats.org/markup-compatibility/2006" xmlns:p14="http://schemas.microsoft.com/office/powerpoint/2010/main">
    <mc:Choice Requires="p14">
      <p:transition spd="slow" p14:dur="2000" advTm="298534"/>
    </mc:Choice>
    <mc:Fallback xmlns="">
      <p:transition spd="slow" advTm="298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47661" y="746076"/>
            <a:ext cx="11039476" cy="4801314"/>
          </a:xfrm>
          <a:prstGeom prst="rect">
            <a:avLst/>
          </a:prstGeom>
        </p:spPr>
        <p:txBody>
          <a:bodyPr wrap="square">
            <a:spAutoFit/>
          </a:bodyPr>
          <a:lstStyle/>
          <a:p>
            <a:r>
              <a:rPr lang="en-US" dirty="0"/>
              <a:t>When you connect to this server using Firefox it will spin endlessly but on server side you will see following lines on your console :</a:t>
            </a:r>
          </a:p>
          <a:p>
            <a:br>
              <a:rPr lang="en-US" dirty="0"/>
            </a:br>
            <a:r>
              <a:rPr lang="en-US" dirty="0"/>
              <a:t>Listening for connection on port 8080 .... </a:t>
            </a:r>
          </a:p>
          <a:p>
            <a:r>
              <a:rPr lang="en-US" dirty="0"/>
              <a:t>GET / HTTP/1.1 </a:t>
            </a:r>
          </a:p>
          <a:p>
            <a:r>
              <a:rPr lang="en-US" dirty="0"/>
              <a:t>Host: localhost:8080</a:t>
            </a:r>
          </a:p>
          <a:p>
            <a:r>
              <a:rPr lang="en-US" dirty="0"/>
              <a:t>.</a:t>
            </a:r>
          </a:p>
          <a:p>
            <a:r>
              <a:rPr lang="en-US" dirty="0"/>
              <a:t>.</a:t>
            </a:r>
          </a:p>
          <a:p>
            <a:r>
              <a:rPr lang="en-US" dirty="0"/>
              <a:t>.</a:t>
            </a:r>
          </a:p>
          <a:p>
            <a:r>
              <a:rPr lang="en-US" dirty="0"/>
              <a:t>Connection: Keep-alive</a:t>
            </a:r>
          </a:p>
          <a:p>
            <a:endParaRPr lang="en-US" dirty="0"/>
          </a:p>
          <a:p>
            <a:pPr algn="just"/>
            <a:r>
              <a:rPr lang="en-US" dirty="0"/>
              <a:t>So now our server is not only listening for connection, but accepting it and also reading HTTP request. Now only thing remaining is to send HTTP response back to the client. To keep our server simple, we will just send today's date to the client. Let's see how we can do that. In order to send response, we need to get the output stream from socket and then we will write HTTP response code OK and today's date into stream.</a:t>
            </a:r>
            <a:br>
              <a:rPr lang="en-US" dirty="0"/>
            </a:br>
            <a:br>
              <a:rPr lang="en-US" dirty="0"/>
            </a:b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85212699"/>
      </p:ext>
    </p:extLst>
  </p:cSld>
  <p:clrMapOvr>
    <a:masterClrMapping/>
  </p:clrMapOvr>
  <mc:AlternateContent xmlns:mc="http://schemas.openxmlformats.org/markup-compatibility/2006" xmlns:p14="http://schemas.microsoft.com/office/powerpoint/2010/main">
    <mc:Choice Requires="p14">
      <p:transition spd="slow" p14:dur="2000" advTm="74316"/>
    </mc:Choice>
    <mc:Fallback xmlns="">
      <p:transition spd="slow" advTm="74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9063" y="141625"/>
            <a:ext cx="11468100" cy="6463308"/>
          </a:xfrm>
          <a:prstGeom prst="rect">
            <a:avLst/>
          </a:prstGeom>
        </p:spPr>
        <p:txBody>
          <a:bodyPr wrap="square">
            <a:spAutoFit/>
          </a:bodyPr>
          <a:lstStyle/>
          <a:p>
            <a:r>
              <a:rPr lang="en-US" dirty="0"/>
              <a:t>import </a:t>
            </a:r>
            <a:r>
              <a:rPr lang="en-US" dirty="0" err="1"/>
              <a:t>java.io.IOException</a:t>
            </a:r>
            <a:r>
              <a:rPr lang="en-US" dirty="0"/>
              <a:t>; </a:t>
            </a:r>
          </a:p>
          <a:p>
            <a:r>
              <a:rPr lang="en-US" dirty="0"/>
              <a:t>import </a:t>
            </a:r>
            <a:r>
              <a:rPr lang="en-US" dirty="0" err="1"/>
              <a:t>java.net.ServerSocket</a:t>
            </a:r>
            <a:r>
              <a:rPr lang="en-US" dirty="0"/>
              <a:t>; </a:t>
            </a:r>
          </a:p>
          <a:p>
            <a:r>
              <a:rPr lang="en-US" dirty="0"/>
              <a:t>import </a:t>
            </a:r>
            <a:r>
              <a:rPr lang="en-US" dirty="0" err="1"/>
              <a:t>java.net.Socket</a:t>
            </a:r>
            <a:r>
              <a:rPr lang="en-US" dirty="0"/>
              <a:t>; </a:t>
            </a:r>
          </a:p>
          <a:p>
            <a:r>
              <a:rPr lang="en-US" dirty="0"/>
              <a:t>import </a:t>
            </a:r>
            <a:r>
              <a:rPr lang="en-US" dirty="0" err="1"/>
              <a:t>java.util.Date</a:t>
            </a:r>
            <a:r>
              <a:rPr lang="en-US" dirty="0"/>
              <a:t>;</a:t>
            </a:r>
            <a:br>
              <a:rPr lang="en-US" dirty="0"/>
            </a:br>
            <a:br>
              <a:rPr lang="en-US" b="0" i="0" dirty="0">
                <a:solidFill>
                  <a:srgbClr val="000000"/>
                </a:solidFill>
                <a:effectLst/>
                <a:latin typeface="Trebuchet MS" panose="020B0603020202020204" pitchFamily="34" charset="0"/>
              </a:rPr>
            </a:br>
            <a:r>
              <a:rPr lang="en-US" b="0" i="0" dirty="0">
                <a:solidFill>
                  <a:srgbClr val="000000"/>
                </a:solidFill>
                <a:effectLst/>
                <a:latin typeface="Trebuchet MS" panose="020B0603020202020204" pitchFamily="34" charset="0"/>
              </a:rPr>
              <a:t>/*</a:t>
            </a:r>
            <a:r>
              <a:rPr lang="en-US" dirty="0"/>
              <a:t>Java program to create a simple HTTP Server to demonstrate how to use  </a:t>
            </a:r>
            <a:r>
              <a:rPr lang="en-US" dirty="0" err="1"/>
              <a:t>ServerSocket</a:t>
            </a:r>
            <a:r>
              <a:rPr lang="en-US" dirty="0"/>
              <a:t> and Socket class.*/</a:t>
            </a:r>
            <a:br>
              <a:rPr lang="en-US" dirty="0"/>
            </a:br>
            <a:r>
              <a:rPr lang="en-US" dirty="0"/>
              <a:t>public class </a:t>
            </a:r>
            <a:r>
              <a:rPr lang="en-US" dirty="0" err="1"/>
              <a:t>SimpleHTTPServer</a:t>
            </a:r>
            <a:r>
              <a:rPr lang="en-US" dirty="0"/>
              <a:t> { </a:t>
            </a:r>
          </a:p>
          <a:p>
            <a:r>
              <a:rPr lang="en-US" dirty="0"/>
              <a:t>public static void main(String </a:t>
            </a:r>
            <a:r>
              <a:rPr lang="en-US" dirty="0" err="1"/>
              <a:t>args</a:t>
            </a:r>
            <a:r>
              <a:rPr lang="en-US" dirty="0"/>
              <a:t>[]) throws </a:t>
            </a:r>
            <a:r>
              <a:rPr lang="en-US" dirty="0" err="1"/>
              <a:t>IOException</a:t>
            </a:r>
            <a:r>
              <a:rPr lang="en-US" dirty="0"/>
              <a:t> { </a:t>
            </a:r>
            <a:r>
              <a:rPr lang="en-US" dirty="0" err="1"/>
              <a:t>ServerSocket</a:t>
            </a:r>
            <a:r>
              <a:rPr lang="en-US" dirty="0"/>
              <a:t> server = new </a:t>
            </a:r>
            <a:r>
              <a:rPr lang="en-US" dirty="0" err="1"/>
              <a:t>ServerSocket</a:t>
            </a:r>
            <a:r>
              <a:rPr lang="en-US" dirty="0"/>
              <a:t>(8080); </a:t>
            </a:r>
          </a:p>
          <a:p>
            <a:r>
              <a:rPr lang="en-US" dirty="0" err="1"/>
              <a:t>System.out.println</a:t>
            </a:r>
            <a:r>
              <a:rPr lang="en-US" dirty="0"/>
              <a:t>("Listening for connection on port 8080 ...."); </a:t>
            </a:r>
          </a:p>
          <a:p>
            <a:r>
              <a:rPr lang="en-US" dirty="0"/>
              <a:t>while (true) {</a:t>
            </a:r>
          </a:p>
          <a:p>
            <a:r>
              <a:rPr lang="en-US" dirty="0"/>
              <a:t> try (Socket </a:t>
            </a:r>
            <a:r>
              <a:rPr lang="en-US" dirty="0" err="1"/>
              <a:t>socket</a:t>
            </a:r>
            <a:r>
              <a:rPr lang="en-US" dirty="0"/>
              <a:t> = </a:t>
            </a:r>
            <a:r>
              <a:rPr lang="en-US" dirty="0" err="1"/>
              <a:t>server.accept</a:t>
            </a:r>
            <a:r>
              <a:rPr lang="en-US" dirty="0"/>
              <a:t>())</a:t>
            </a:r>
          </a:p>
          <a:p>
            <a:r>
              <a:rPr lang="en-US" dirty="0"/>
              <a:t> {</a:t>
            </a:r>
          </a:p>
          <a:p>
            <a:r>
              <a:rPr lang="en-US" dirty="0"/>
              <a:t> Date today = new Date(); </a:t>
            </a:r>
          </a:p>
          <a:p>
            <a:r>
              <a:rPr lang="en-US" dirty="0"/>
              <a:t>String </a:t>
            </a:r>
            <a:r>
              <a:rPr lang="en-US" dirty="0" err="1"/>
              <a:t>httpResponse</a:t>
            </a:r>
            <a:r>
              <a:rPr lang="en-US" dirty="0"/>
              <a:t> = "HTTP/1.1 200 OK\r\n\r\n" + today; </a:t>
            </a:r>
          </a:p>
          <a:p>
            <a:r>
              <a:rPr lang="en-US" dirty="0" err="1"/>
              <a:t>socket.getOutputStream</a:t>
            </a:r>
            <a:r>
              <a:rPr lang="en-US" dirty="0"/>
              <a:t>().write(</a:t>
            </a:r>
            <a:r>
              <a:rPr lang="en-US" dirty="0" err="1"/>
              <a:t>httpResponse.getBytes</a:t>
            </a:r>
            <a:r>
              <a:rPr lang="en-US" dirty="0"/>
              <a:t>("UTF-8"));</a:t>
            </a:r>
          </a:p>
          <a:p>
            <a:r>
              <a:rPr lang="en-US" dirty="0"/>
              <a:t>}}}</a:t>
            </a:r>
          </a:p>
          <a:p>
            <a:r>
              <a:rPr lang="en-US" dirty="0"/>
              <a:t>}</a:t>
            </a:r>
            <a:br>
              <a:rPr lang="en-US" dirty="0"/>
            </a:br>
            <a:r>
              <a:rPr lang="en-US" dirty="0"/>
              <a:t>When you run the above program in Eclipse or from command line and connect </a:t>
            </a:r>
            <a:r>
              <a:rPr lang="en-US" dirty="0" err="1"/>
              <a:t>tothe</a:t>
            </a:r>
            <a:r>
              <a:rPr lang="en-US" dirty="0"/>
              <a:t> http://localhost:8080 from Firefox, you will see following response :</a:t>
            </a:r>
            <a:br>
              <a:rPr lang="en-US" dirty="0"/>
            </a:br>
            <a:r>
              <a:rPr lang="en-US" dirty="0"/>
              <a:t>Thurs  Apr 22 13:32:26 GMT+08:00 2020</a:t>
            </a:r>
            <a:br>
              <a:rPr lang="en-US" dirty="0"/>
            </a:br>
            <a:endParaRPr lang="en-US" dirty="0"/>
          </a:p>
          <a:p>
            <a:r>
              <a:rPr lang="en-US" dirty="0"/>
              <a:t>Which is today's date. It means</a:t>
            </a:r>
            <a:r>
              <a:rPr lang="en-US" i="1" dirty="0"/>
              <a:t> our HTTP Server is working properly</a:t>
            </a:r>
            <a:r>
              <a:rPr lang="en-US" dirty="0"/>
              <a:t>, it is listening on port 8080, accepting connection, reading request and sending response.</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95227995"/>
      </p:ext>
    </p:extLst>
  </p:cSld>
  <p:clrMapOvr>
    <a:masterClrMapping/>
  </p:clrMapOvr>
  <mc:AlternateContent xmlns:mc="http://schemas.openxmlformats.org/markup-compatibility/2006" xmlns:p14="http://schemas.microsoft.com/office/powerpoint/2010/main">
    <mc:Choice Requires="p14">
      <p:transition spd="slow" p14:dur="2000" advTm="131669"/>
    </mc:Choice>
    <mc:Fallback xmlns="">
      <p:transition spd="slow" advTm="131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1475" y="526227"/>
            <a:ext cx="11272837" cy="1200329"/>
          </a:xfrm>
          <a:prstGeom prst="rect">
            <a:avLst/>
          </a:prstGeom>
        </p:spPr>
        <p:txBody>
          <a:bodyPr wrap="square">
            <a:spAutoFit/>
          </a:bodyPr>
          <a:lstStyle/>
          <a:p>
            <a:pPr algn="just"/>
            <a:r>
              <a:rPr lang="en-US" dirty="0"/>
              <a:t>Only limitation of this server is that it can serve one client at a time. If request processing takes longer time, the other connection has to wait. This problem can be solved by using threads or Java NIO non blocking selectors and channels.</a:t>
            </a:r>
            <a:br>
              <a:rPr lang="en-US" dirty="0"/>
            </a:br>
            <a:br>
              <a:rPr lang="en-US" b="0" i="0" dirty="0">
                <a:solidFill>
                  <a:srgbClr val="000000"/>
                </a:solidFill>
                <a:effectLst/>
                <a:latin typeface="Trebuchet MS" panose="020B0603020202020204" pitchFamily="34" charset="0"/>
              </a:rPr>
            </a:b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17559100"/>
      </p:ext>
    </p:extLst>
  </p:cSld>
  <p:clrMapOvr>
    <a:masterClrMapping/>
  </p:clrMapOvr>
  <mc:AlternateContent xmlns:mc="http://schemas.openxmlformats.org/markup-compatibility/2006" xmlns:p14="http://schemas.microsoft.com/office/powerpoint/2010/main">
    <mc:Choice Requires="p14">
      <p:transition spd="slow" p14:dur="2000" advTm="73566"/>
    </mc:Choice>
    <mc:Fallback xmlns="">
      <p:transition spd="slow" advTm="73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1127041"/>
            <a:ext cx="6521823" cy="4247317"/>
          </a:xfrm>
          <a:prstGeom prst="rect">
            <a:avLst/>
          </a:prstGeom>
          <a:noFill/>
        </p:spPr>
        <p:txBody>
          <a:bodyPr wrap="square" rtlCol="0">
            <a:spAutoFit/>
          </a:bodyPr>
          <a:lstStyle/>
          <a:p>
            <a:r>
              <a:rPr lang="en-US" b="1" dirty="0"/>
              <a:t>import java.net.*;</a:t>
            </a:r>
          </a:p>
          <a:p>
            <a:r>
              <a:rPr lang="en-US" b="1" dirty="0"/>
              <a:t>import java.io.*;</a:t>
            </a:r>
          </a:p>
          <a:p>
            <a:r>
              <a:rPr lang="en-US" b="1" dirty="0"/>
              <a:t>public class </a:t>
            </a:r>
            <a:r>
              <a:rPr lang="en-US" b="1" dirty="0" err="1"/>
              <a:t>ListenInside</a:t>
            </a:r>
            <a:r>
              <a:rPr lang="en-US" b="1" dirty="0"/>
              <a:t> </a:t>
            </a:r>
            <a:r>
              <a:rPr lang="en-US" dirty="0"/>
              <a:t>{</a:t>
            </a:r>
          </a:p>
          <a:p>
            <a:r>
              <a:rPr lang="en-US" i="1" dirty="0"/>
              <a:t>/** The TCP port for the service. */</a:t>
            </a:r>
          </a:p>
          <a:p>
            <a:r>
              <a:rPr lang="en-US" b="1" dirty="0"/>
              <a:t>public static final short </a:t>
            </a:r>
            <a:r>
              <a:rPr lang="en-US" dirty="0"/>
              <a:t>PORT = 9999;</a:t>
            </a:r>
          </a:p>
          <a:p>
            <a:r>
              <a:rPr lang="en-US" i="1" dirty="0"/>
              <a:t>/** The name of the network interface. */</a:t>
            </a:r>
          </a:p>
          <a:p>
            <a:r>
              <a:rPr lang="en-US" b="1" dirty="0"/>
              <a:t>public static final </a:t>
            </a:r>
            <a:r>
              <a:rPr lang="en-US" dirty="0"/>
              <a:t>String INSIDE_HOST = "</a:t>
            </a:r>
            <a:r>
              <a:rPr lang="en-US" dirty="0" err="1"/>
              <a:t>acmewidgets</a:t>
            </a:r>
            <a:r>
              <a:rPr lang="en-US" dirty="0"/>
              <a:t>-inside";</a:t>
            </a:r>
          </a:p>
          <a:p>
            <a:r>
              <a:rPr lang="en-US" i="1" dirty="0"/>
              <a:t>/** The number of clients allowed to queue */</a:t>
            </a:r>
          </a:p>
          <a:p>
            <a:r>
              <a:rPr lang="en-US" b="1" dirty="0"/>
              <a:t>public static final </a:t>
            </a:r>
            <a:r>
              <a:rPr lang="en-US" b="1" dirty="0" err="1"/>
              <a:t>int</a:t>
            </a:r>
            <a:r>
              <a:rPr lang="en-US" b="1" dirty="0"/>
              <a:t> </a:t>
            </a:r>
            <a:r>
              <a:rPr lang="en-US" dirty="0"/>
              <a:t>BACKLOG = 10;</a:t>
            </a:r>
          </a:p>
          <a:p>
            <a:r>
              <a:rPr lang="en-US" b="1" dirty="0"/>
              <a:t>public static void </a:t>
            </a:r>
            <a:r>
              <a:rPr lang="en-US" dirty="0"/>
              <a:t>main(String[] </a:t>
            </a:r>
            <a:r>
              <a:rPr lang="en-US" dirty="0" err="1"/>
              <a:t>argv</a:t>
            </a:r>
            <a:r>
              <a:rPr lang="en-US" dirty="0"/>
              <a:t>) </a:t>
            </a:r>
            <a:r>
              <a:rPr lang="en-US" b="1" dirty="0"/>
              <a:t>throws </a:t>
            </a:r>
            <a:r>
              <a:rPr lang="en-US" dirty="0" err="1"/>
              <a:t>IOException</a:t>
            </a:r>
            <a:r>
              <a:rPr lang="en-US" dirty="0"/>
              <a:t> {</a:t>
            </a:r>
          </a:p>
          <a:p>
            <a:r>
              <a:rPr lang="en-US" dirty="0"/>
              <a:t>ServerSocket sock;</a:t>
            </a:r>
          </a:p>
          <a:p>
            <a:r>
              <a:rPr lang="en-US" dirty="0"/>
              <a:t>Socket </a:t>
            </a:r>
            <a:r>
              <a:rPr lang="en-US" dirty="0" err="1"/>
              <a:t>clientSock</a:t>
            </a:r>
            <a:r>
              <a:rPr lang="en-US" dirty="0"/>
              <a:t>;</a:t>
            </a:r>
          </a:p>
          <a:p>
            <a:r>
              <a:rPr lang="en-US" b="1" dirty="0"/>
              <a:t>try </a:t>
            </a:r>
            <a:r>
              <a:rPr lang="en-US" dirty="0"/>
              <a:t>{</a:t>
            </a:r>
          </a:p>
          <a:p>
            <a:r>
              <a:rPr lang="en-US" dirty="0"/>
              <a:t>sock = </a:t>
            </a:r>
            <a:r>
              <a:rPr lang="en-US" b="1" dirty="0"/>
              <a:t>new </a:t>
            </a:r>
            <a:r>
              <a:rPr lang="en-US" dirty="0" err="1"/>
              <a:t>ServerSocket</a:t>
            </a:r>
            <a:r>
              <a:rPr lang="en-US" dirty="0"/>
              <a:t>(PORT, BACKLOG,   				</a:t>
            </a:r>
            <a:r>
              <a:rPr lang="en-US" dirty="0" err="1"/>
              <a:t>InetAddress.getByName</a:t>
            </a:r>
            <a:r>
              <a:rPr lang="en-US" dirty="0"/>
              <a:t>(INSIDE_HOST));</a:t>
            </a:r>
          </a:p>
        </p:txBody>
      </p:sp>
      <p:sp>
        <p:nvSpPr>
          <p:cNvPr id="5" name="TextBox 4"/>
          <p:cNvSpPr txBox="1"/>
          <p:nvPr/>
        </p:nvSpPr>
        <p:spPr>
          <a:xfrm>
            <a:off x="7055223" y="2619508"/>
            <a:ext cx="3550023" cy="3139321"/>
          </a:xfrm>
          <a:prstGeom prst="rect">
            <a:avLst/>
          </a:prstGeom>
          <a:noFill/>
        </p:spPr>
        <p:txBody>
          <a:bodyPr wrap="square" rtlCol="0">
            <a:spAutoFit/>
          </a:bodyPr>
          <a:lstStyle/>
          <a:p>
            <a:r>
              <a:rPr lang="en-US" i="1" dirty="0"/>
              <a:t>/** Hold server's conversation with one client. */</a:t>
            </a:r>
          </a:p>
          <a:p>
            <a:r>
              <a:rPr lang="en-US" b="1" dirty="0"/>
              <a:t>static void </a:t>
            </a:r>
            <a:r>
              <a:rPr lang="en-US" dirty="0"/>
              <a:t>process(Socket s) </a:t>
            </a:r>
            <a:r>
              <a:rPr lang="en-US" b="1" dirty="0"/>
              <a:t>throws </a:t>
            </a:r>
            <a:r>
              <a:rPr lang="en-US" dirty="0" err="1"/>
              <a:t>IOException</a:t>
            </a:r>
            <a:r>
              <a:rPr lang="en-US" dirty="0"/>
              <a:t> {</a:t>
            </a:r>
          </a:p>
          <a:p>
            <a:r>
              <a:rPr lang="en-US" dirty="0" err="1"/>
              <a:t>System.out.println</a:t>
            </a:r>
            <a:r>
              <a:rPr lang="en-US" dirty="0"/>
              <a:t>("Connected from " + INSIDE_HOST +</a:t>
            </a:r>
          </a:p>
          <a:p>
            <a:r>
              <a:rPr lang="en-US" dirty="0"/>
              <a:t>": " + </a:t>
            </a:r>
            <a:r>
              <a:rPr lang="en-US" dirty="0" err="1"/>
              <a:t>s.getInetAddress</a:t>
            </a:r>
            <a:r>
              <a:rPr lang="en-US" dirty="0"/>
              <a:t>( ));</a:t>
            </a:r>
          </a:p>
          <a:p>
            <a:r>
              <a:rPr lang="en-US" i="1" dirty="0"/>
              <a:t>// The conversation would be here.</a:t>
            </a:r>
          </a:p>
          <a:p>
            <a:r>
              <a:rPr lang="en-US" dirty="0" err="1"/>
              <a:t>s.close</a:t>
            </a:r>
            <a:r>
              <a:rPr lang="en-US" dirty="0"/>
              <a:t>();</a:t>
            </a:r>
          </a:p>
          <a:p>
            <a:r>
              <a:rPr lang="en-US" dirty="0"/>
              <a:t>}</a:t>
            </a:r>
          </a:p>
          <a:p>
            <a:r>
              <a:rPr lang="en-US" dirty="0"/>
              <a:t>}</a:t>
            </a:r>
          </a:p>
        </p:txBody>
      </p:sp>
      <p:sp>
        <p:nvSpPr>
          <p:cNvPr id="2" name="Rectangle 1"/>
          <p:cNvSpPr/>
          <p:nvPr/>
        </p:nvSpPr>
        <p:spPr>
          <a:xfrm>
            <a:off x="575982" y="5758829"/>
            <a:ext cx="7534835" cy="646331"/>
          </a:xfrm>
          <a:prstGeom prst="rect">
            <a:avLst/>
          </a:prstGeom>
        </p:spPr>
        <p:txBody>
          <a:bodyPr wrap="square">
            <a:spAutoFit/>
          </a:bodyPr>
          <a:lstStyle/>
          <a:p>
            <a:pPr algn="just"/>
            <a:r>
              <a:rPr lang="en-US" b="1" dirty="0">
                <a:solidFill>
                  <a:srgbClr val="C00000"/>
                </a:solidFill>
                <a:latin typeface="Arial" panose="020B0604020202020204" pitchFamily="34" charset="0"/>
              </a:rPr>
              <a:t>static </a:t>
            </a:r>
            <a:r>
              <a:rPr lang="en-US" b="1" dirty="0" err="1">
                <a:solidFill>
                  <a:srgbClr val="C00000"/>
                </a:solidFill>
                <a:latin typeface="Arial" panose="020B0604020202020204" pitchFamily="34" charset="0"/>
              </a:rPr>
              <a:t>InetAddress</a:t>
            </a:r>
            <a:r>
              <a:rPr lang="en-US" b="1" dirty="0">
                <a:solidFill>
                  <a:srgbClr val="C00000"/>
                </a:solidFill>
                <a:latin typeface="Arial" panose="020B0604020202020204" pitchFamily="34" charset="0"/>
              </a:rPr>
              <a:t> </a:t>
            </a:r>
            <a:r>
              <a:rPr lang="en-US" b="1" dirty="0" err="1">
                <a:solidFill>
                  <a:srgbClr val="C00000"/>
                </a:solidFill>
                <a:latin typeface="Arial" panose="020B0604020202020204" pitchFamily="34" charset="0"/>
              </a:rPr>
              <a:t>getByName</a:t>
            </a:r>
            <a:r>
              <a:rPr lang="en-US" b="1" dirty="0">
                <a:solidFill>
                  <a:srgbClr val="C00000"/>
                </a:solidFill>
                <a:latin typeface="Arial" panose="020B0604020202020204" pitchFamily="34" charset="0"/>
              </a:rPr>
              <a:t>(String host)</a:t>
            </a:r>
            <a:endParaRPr lang="en-US" dirty="0">
              <a:solidFill>
                <a:srgbClr val="C00000"/>
              </a:solidFill>
              <a:latin typeface="Arial" panose="020B0604020202020204" pitchFamily="34" charset="0"/>
            </a:endParaRPr>
          </a:p>
          <a:p>
            <a:pPr algn="just"/>
            <a:r>
              <a:rPr lang="en-US" dirty="0">
                <a:solidFill>
                  <a:srgbClr val="C00000"/>
                </a:solidFill>
                <a:latin typeface="Arial" panose="020B0604020202020204" pitchFamily="34" charset="0"/>
              </a:rPr>
              <a:t>Determines the IP address of a host, given the host's name.</a:t>
            </a:r>
            <a:endParaRPr lang="en-US" b="0" i="0" dirty="0">
              <a:solidFill>
                <a:srgbClr val="C00000"/>
              </a:solidFill>
              <a:effectLst/>
              <a:latin typeface="Arial" panose="020B0604020202020204" pitchFamily="34" charset="0"/>
            </a:endParaRPr>
          </a:p>
        </p:txBody>
      </p:sp>
      <p:sp>
        <p:nvSpPr>
          <p:cNvPr id="3" name="Rectangle 2"/>
          <p:cNvSpPr/>
          <p:nvPr/>
        </p:nvSpPr>
        <p:spPr>
          <a:xfrm>
            <a:off x="533400" y="420862"/>
            <a:ext cx="6096000" cy="646331"/>
          </a:xfrm>
          <a:prstGeom prst="rect">
            <a:avLst/>
          </a:prstGeom>
        </p:spPr>
        <p:txBody>
          <a:bodyPr>
            <a:spAutoFit/>
          </a:bodyPr>
          <a:lstStyle/>
          <a:p>
            <a:pPr marL="285750" indent="-285750">
              <a:buFont typeface="Arial" panose="020B0604020202020204" pitchFamily="34" charset="0"/>
              <a:buChar char="•"/>
            </a:pPr>
            <a:r>
              <a:rPr lang="en-US" b="1" i="1" dirty="0">
                <a:solidFill>
                  <a:srgbClr val="C00000"/>
                </a:solidFill>
              </a:rPr>
              <a:t>if you want to explicitly specify a local IP address to be bound (in case the computer has multiple IP addresses).</a:t>
            </a:r>
          </a:p>
        </p:txBody>
      </p:sp>
      <p:sp>
        <p:nvSpPr>
          <p:cNvPr id="6" name="Rectangle 5"/>
          <p:cNvSpPr/>
          <p:nvPr/>
        </p:nvSpPr>
        <p:spPr>
          <a:xfrm>
            <a:off x="7055223" y="311184"/>
            <a:ext cx="6096000" cy="2308324"/>
          </a:xfrm>
          <a:prstGeom prst="rect">
            <a:avLst/>
          </a:prstGeom>
        </p:spPr>
        <p:txBody>
          <a:bodyPr>
            <a:spAutoFit/>
          </a:bodyPr>
          <a:lstStyle/>
          <a:p>
            <a:r>
              <a:rPr lang="en-US" b="1" dirty="0"/>
              <a:t>while </a:t>
            </a:r>
            <a:r>
              <a:rPr lang="en-US" dirty="0"/>
              <a:t>((</a:t>
            </a:r>
            <a:r>
              <a:rPr lang="en-US" dirty="0" err="1"/>
              <a:t>clientSock</a:t>
            </a:r>
            <a:r>
              <a:rPr lang="en-US" dirty="0"/>
              <a:t> = </a:t>
            </a:r>
            <a:r>
              <a:rPr lang="en-US" dirty="0" err="1"/>
              <a:t>sock.accept</a:t>
            </a:r>
            <a:r>
              <a:rPr lang="en-US" dirty="0"/>
              <a:t>()) != </a:t>
            </a:r>
            <a:r>
              <a:rPr lang="en-US" b="1" dirty="0"/>
              <a:t>null</a:t>
            </a:r>
            <a:r>
              <a:rPr lang="en-US" dirty="0"/>
              <a:t>) {</a:t>
            </a:r>
          </a:p>
          <a:p>
            <a:r>
              <a:rPr lang="en-US" i="1" dirty="0"/>
              <a:t>// Process it.</a:t>
            </a:r>
          </a:p>
          <a:p>
            <a:r>
              <a:rPr lang="en-US" dirty="0"/>
              <a:t>process(</a:t>
            </a:r>
            <a:r>
              <a:rPr lang="en-US" dirty="0" err="1"/>
              <a:t>clientSock</a:t>
            </a:r>
            <a:r>
              <a:rPr lang="en-US" dirty="0"/>
              <a:t>);</a:t>
            </a:r>
          </a:p>
          <a:p>
            <a:r>
              <a:rPr lang="en-US" dirty="0"/>
              <a:t>}</a:t>
            </a:r>
          </a:p>
          <a:p>
            <a:r>
              <a:rPr lang="en-US" dirty="0"/>
              <a:t>} </a:t>
            </a:r>
            <a:r>
              <a:rPr lang="en-US" b="1" dirty="0"/>
              <a:t>catch </a:t>
            </a:r>
            <a:r>
              <a:rPr lang="en-US" dirty="0"/>
              <a:t>(</a:t>
            </a:r>
            <a:r>
              <a:rPr lang="en-US" dirty="0" err="1"/>
              <a:t>IOException</a:t>
            </a:r>
            <a:r>
              <a:rPr lang="en-US" dirty="0"/>
              <a:t> e) {</a:t>
            </a:r>
          </a:p>
          <a:p>
            <a:r>
              <a:rPr lang="en-US" dirty="0" err="1"/>
              <a:t>System.err.println</a:t>
            </a:r>
            <a:r>
              <a:rPr lang="en-US" dirty="0"/>
              <a:t>(e)</a:t>
            </a:r>
          </a:p>
          <a:p>
            <a:r>
              <a:rPr lang="en-US" dirty="0"/>
              <a:t>}</a:t>
            </a:r>
          </a:p>
          <a:p>
            <a:r>
              <a:rPr lang="en-US" dirty="0"/>
              <a:t>}</a:t>
            </a:r>
          </a:p>
        </p:txBody>
      </p:sp>
    </p:spTree>
    <p:custDataLst>
      <p:tags r:id="rId1"/>
    </p:custDataLst>
    <p:extLst>
      <p:ext uri="{BB962C8B-B14F-4D97-AF65-F5344CB8AC3E}">
        <p14:creationId xmlns:p14="http://schemas.microsoft.com/office/powerpoint/2010/main" val="2530274884"/>
      </p:ext>
    </p:extLst>
  </p:cSld>
  <p:clrMapOvr>
    <a:masterClrMapping/>
  </p:clrMapOvr>
  <mc:AlternateContent xmlns:mc="http://schemas.openxmlformats.org/markup-compatibility/2006" xmlns:p14="http://schemas.microsoft.com/office/powerpoint/2010/main">
    <mc:Choice Requires="p14">
      <p:transition spd="slow" p14:dur="2000" advTm="397388"/>
    </mc:Choice>
    <mc:Fallback xmlns="">
      <p:transition spd="slow" advTm="39738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animEffect transition="in" filter="wipe(down)">
                                      <p:cBhvr>
                                        <p:cTn id="7" dur="500"/>
                                        <p:tgtEl>
                                          <p:spTgt spid="4">
                                            <p:txEl>
                                              <p:pRg st="6" end="6"/>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4">
                                            <p:txEl>
                                              <p:pRg st="7" end="7"/>
                                            </p:txEl>
                                          </p:spTgt>
                                        </p:tgtEl>
                                        <p:attrNameLst>
                                          <p:attrName>style.visibility</p:attrName>
                                        </p:attrNameLst>
                                      </p:cBhvr>
                                      <p:to>
                                        <p:strVal val="visible"/>
                                      </p:to>
                                    </p:set>
                                    <p:animEffect transition="in" filter="wipe(down)">
                                      <p:cBhvr>
                                        <p:cTn id="10" dur="500"/>
                                        <p:tgtEl>
                                          <p:spTgt spid="4">
                                            <p:txEl>
                                              <p:pRg st="7" end="7"/>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4">
                                            <p:txEl>
                                              <p:pRg st="8" end="8"/>
                                            </p:txEl>
                                          </p:spTgt>
                                        </p:tgtEl>
                                        <p:attrNameLst>
                                          <p:attrName>style.visibility</p:attrName>
                                        </p:attrNameLst>
                                      </p:cBhvr>
                                      <p:to>
                                        <p:strVal val="visible"/>
                                      </p:to>
                                    </p:set>
                                    <p:animEffect transition="in" filter="wipe(down)">
                                      <p:cBhvr>
                                        <p:cTn id="13" dur="500"/>
                                        <p:tgtEl>
                                          <p:spTgt spid="4">
                                            <p:txEl>
                                              <p:pRg st="8" end="8"/>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4">
                                            <p:txEl>
                                              <p:pRg st="13" end="13"/>
                                            </p:txEl>
                                          </p:spTgt>
                                        </p:tgtEl>
                                        <p:attrNameLst>
                                          <p:attrName>style.visibility</p:attrName>
                                        </p:attrNameLst>
                                      </p:cBhvr>
                                      <p:to>
                                        <p:strVal val="visible"/>
                                      </p:to>
                                    </p:set>
                                    <p:animEffect transition="in" filter="wipe(down)">
                                      <p:cBhvr>
                                        <p:cTn id="18" dur="500"/>
                                        <p:tgtEl>
                                          <p:spTgt spid="4">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79930" y="376517"/>
            <a:ext cx="10757647" cy="461665"/>
          </a:xfrm>
          <a:prstGeom prst="rect">
            <a:avLst/>
          </a:prstGeom>
          <a:noFill/>
        </p:spPr>
        <p:txBody>
          <a:bodyPr wrap="square" rtlCol="0">
            <a:spAutoFit/>
          </a:bodyPr>
          <a:lstStyle/>
          <a:p>
            <a:r>
              <a:rPr lang="en-US" sz="2400" b="1" dirty="0">
                <a:solidFill>
                  <a:srgbClr val="C00000"/>
                </a:solidFill>
              </a:rPr>
              <a:t>Code for a socket-based server</a:t>
            </a:r>
          </a:p>
        </p:txBody>
      </p:sp>
      <p:sp>
        <p:nvSpPr>
          <p:cNvPr id="5" name="Rectangle 4"/>
          <p:cNvSpPr/>
          <p:nvPr/>
        </p:nvSpPr>
        <p:spPr>
          <a:xfrm>
            <a:off x="779930" y="1101997"/>
            <a:ext cx="5809129" cy="4524315"/>
          </a:xfrm>
          <a:prstGeom prst="rect">
            <a:avLst/>
          </a:prstGeom>
        </p:spPr>
        <p:txBody>
          <a:bodyPr wrap="square">
            <a:spAutoFit/>
          </a:bodyPr>
          <a:lstStyle/>
          <a:p>
            <a:r>
              <a:rPr lang="en-US" b="1" dirty="0"/>
              <a:t>public class Listen </a:t>
            </a:r>
            <a:r>
              <a:rPr lang="en-US" dirty="0"/>
              <a:t>{</a:t>
            </a:r>
          </a:p>
          <a:p>
            <a:r>
              <a:rPr lang="en-US" i="1" dirty="0"/>
              <a:t>/** The TCP port for the service. */</a:t>
            </a:r>
          </a:p>
          <a:p>
            <a:r>
              <a:rPr lang="en-US" b="1" dirty="0"/>
              <a:t>public static final short </a:t>
            </a:r>
            <a:r>
              <a:rPr lang="en-US" dirty="0"/>
              <a:t>PORT = 9999;</a:t>
            </a:r>
          </a:p>
          <a:p>
            <a:r>
              <a:rPr lang="en-US" b="1" dirty="0"/>
              <a:t>public static void </a:t>
            </a:r>
            <a:r>
              <a:rPr lang="en-US" dirty="0"/>
              <a:t>main(String[] </a:t>
            </a:r>
            <a:r>
              <a:rPr lang="en-US" dirty="0" err="1"/>
              <a:t>argv</a:t>
            </a:r>
            <a:r>
              <a:rPr lang="en-US" dirty="0"/>
              <a:t>) </a:t>
            </a:r>
            <a:r>
              <a:rPr lang="en-US" b="1" dirty="0"/>
              <a:t>throws </a:t>
            </a:r>
            <a:r>
              <a:rPr lang="en-US" dirty="0" err="1"/>
              <a:t>IOException</a:t>
            </a:r>
            <a:r>
              <a:rPr lang="en-US" dirty="0"/>
              <a:t> {</a:t>
            </a:r>
          </a:p>
          <a:p>
            <a:r>
              <a:rPr lang="en-US" dirty="0"/>
              <a:t>ServerSocket sock;</a:t>
            </a:r>
          </a:p>
          <a:p>
            <a:r>
              <a:rPr lang="en-US" dirty="0"/>
              <a:t>Socket </a:t>
            </a:r>
            <a:r>
              <a:rPr lang="en-US" dirty="0" err="1"/>
              <a:t>clientSock</a:t>
            </a:r>
            <a:r>
              <a:rPr lang="en-US" dirty="0"/>
              <a:t>;</a:t>
            </a:r>
          </a:p>
          <a:p>
            <a:r>
              <a:rPr lang="en-US" b="1" dirty="0"/>
              <a:t>try </a:t>
            </a:r>
            <a:r>
              <a:rPr lang="en-US" dirty="0"/>
              <a:t>{</a:t>
            </a:r>
          </a:p>
          <a:p>
            <a:r>
              <a:rPr lang="en-US" dirty="0"/>
              <a:t>sock = </a:t>
            </a:r>
            <a:r>
              <a:rPr lang="en-US" b="1" dirty="0"/>
              <a:t>new </a:t>
            </a:r>
            <a:r>
              <a:rPr lang="en-US" dirty="0" err="1"/>
              <a:t>ServerSocket</a:t>
            </a:r>
            <a:r>
              <a:rPr lang="en-US" dirty="0"/>
              <a:t>(PORT);</a:t>
            </a:r>
          </a:p>
          <a:p>
            <a:r>
              <a:rPr lang="en-US" b="1" dirty="0"/>
              <a:t>while </a:t>
            </a:r>
            <a:r>
              <a:rPr lang="en-US" dirty="0"/>
              <a:t>((</a:t>
            </a:r>
            <a:r>
              <a:rPr lang="en-US" dirty="0" err="1"/>
              <a:t>clientSock</a:t>
            </a:r>
            <a:r>
              <a:rPr lang="en-US" dirty="0"/>
              <a:t> = </a:t>
            </a:r>
            <a:r>
              <a:rPr lang="en-US" dirty="0" err="1"/>
              <a:t>sock.accept</a:t>
            </a:r>
            <a:r>
              <a:rPr lang="en-US" dirty="0"/>
              <a:t>()) != </a:t>
            </a:r>
            <a:r>
              <a:rPr lang="en-US" b="1" dirty="0"/>
              <a:t>null</a:t>
            </a:r>
            <a:r>
              <a:rPr lang="en-US" dirty="0"/>
              <a:t>) {</a:t>
            </a:r>
          </a:p>
          <a:p>
            <a:r>
              <a:rPr lang="en-US" i="1" dirty="0"/>
              <a:t>// Process it.</a:t>
            </a:r>
          </a:p>
          <a:p>
            <a:r>
              <a:rPr lang="en-US" dirty="0"/>
              <a:t>process(</a:t>
            </a:r>
            <a:r>
              <a:rPr lang="en-US" dirty="0" err="1"/>
              <a:t>clientSock</a:t>
            </a:r>
            <a:r>
              <a:rPr lang="en-US" dirty="0"/>
              <a:t>);</a:t>
            </a:r>
          </a:p>
          <a:p>
            <a:r>
              <a:rPr lang="en-US" dirty="0"/>
              <a:t>}</a:t>
            </a:r>
          </a:p>
          <a:p>
            <a:r>
              <a:rPr lang="en-US" dirty="0"/>
              <a:t>} </a:t>
            </a:r>
            <a:r>
              <a:rPr lang="en-US" b="1" dirty="0"/>
              <a:t>catch </a:t>
            </a:r>
            <a:r>
              <a:rPr lang="en-US" dirty="0"/>
              <a:t>(</a:t>
            </a:r>
            <a:r>
              <a:rPr lang="en-US" dirty="0" err="1"/>
              <a:t>IOException</a:t>
            </a:r>
            <a:r>
              <a:rPr lang="en-US" dirty="0"/>
              <a:t> e) {</a:t>
            </a:r>
          </a:p>
          <a:p>
            <a:r>
              <a:rPr lang="en-US" dirty="0" err="1"/>
              <a:t>System.err.println</a:t>
            </a:r>
            <a:r>
              <a:rPr lang="en-US" dirty="0"/>
              <a:t>(e);</a:t>
            </a:r>
          </a:p>
          <a:p>
            <a:r>
              <a:rPr lang="en-US" dirty="0"/>
              <a:t>}</a:t>
            </a:r>
          </a:p>
          <a:p>
            <a:r>
              <a:rPr lang="en-US" dirty="0"/>
              <a:t>}</a:t>
            </a:r>
          </a:p>
        </p:txBody>
      </p:sp>
      <p:sp>
        <p:nvSpPr>
          <p:cNvPr id="2" name="Rectangle 1"/>
          <p:cNvSpPr/>
          <p:nvPr/>
        </p:nvSpPr>
        <p:spPr>
          <a:xfrm>
            <a:off x="6589059" y="1101997"/>
            <a:ext cx="5204012" cy="2031325"/>
          </a:xfrm>
          <a:prstGeom prst="rect">
            <a:avLst/>
          </a:prstGeom>
        </p:spPr>
        <p:txBody>
          <a:bodyPr wrap="square">
            <a:spAutoFit/>
          </a:bodyPr>
          <a:lstStyle/>
          <a:p>
            <a:r>
              <a:rPr lang="en-US" i="1" dirty="0"/>
              <a:t>/** This would do something with one client. */</a:t>
            </a:r>
          </a:p>
          <a:p>
            <a:r>
              <a:rPr lang="en-US" b="1" dirty="0"/>
              <a:t>static void </a:t>
            </a:r>
            <a:r>
              <a:rPr lang="en-US" dirty="0"/>
              <a:t>process(Socket s) </a:t>
            </a:r>
            <a:r>
              <a:rPr lang="en-US" b="1" dirty="0"/>
              <a:t>throws </a:t>
            </a:r>
            <a:r>
              <a:rPr lang="en-US" dirty="0" err="1"/>
              <a:t>IOException</a:t>
            </a:r>
            <a:r>
              <a:rPr lang="en-US" dirty="0"/>
              <a:t> {</a:t>
            </a:r>
          </a:p>
          <a:p>
            <a:r>
              <a:rPr lang="en-US" dirty="0" err="1"/>
              <a:t>System.out.println</a:t>
            </a:r>
            <a:r>
              <a:rPr lang="en-US" dirty="0"/>
              <a:t>("Accept from client " + </a:t>
            </a:r>
            <a:r>
              <a:rPr lang="en-US" dirty="0" err="1"/>
              <a:t>s.getInetAddress</a:t>
            </a:r>
            <a:r>
              <a:rPr lang="en-US" dirty="0"/>
              <a:t>());</a:t>
            </a:r>
          </a:p>
          <a:p>
            <a:r>
              <a:rPr lang="en-US" i="1" dirty="0"/>
              <a:t>// The conversation would be here.</a:t>
            </a:r>
          </a:p>
          <a:p>
            <a:r>
              <a:rPr lang="en-US" dirty="0" err="1"/>
              <a:t>s.close</a:t>
            </a:r>
            <a:r>
              <a:rPr lang="en-US" dirty="0"/>
              <a:t>();}</a:t>
            </a:r>
          </a:p>
          <a:p>
            <a:r>
              <a:rPr lang="en-US" dirty="0"/>
              <a:t>}</a:t>
            </a:r>
          </a:p>
        </p:txBody>
      </p:sp>
    </p:spTree>
    <p:custDataLst>
      <p:tags r:id="rId1"/>
    </p:custDataLst>
    <p:extLst>
      <p:ext uri="{BB962C8B-B14F-4D97-AF65-F5344CB8AC3E}">
        <p14:creationId xmlns:p14="http://schemas.microsoft.com/office/powerpoint/2010/main" val="2878483788"/>
      </p:ext>
    </p:extLst>
  </p:cSld>
  <p:clrMapOvr>
    <a:masterClrMapping/>
  </p:clrMapOvr>
  <mc:AlternateContent xmlns:mc="http://schemas.openxmlformats.org/markup-compatibility/2006" xmlns:p14="http://schemas.microsoft.com/office/powerpoint/2010/main">
    <mc:Choice Requires="p14">
      <p:transition spd="slow" p14:dur="2000" advTm="81300"/>
    </mc:Choice>
    <mc:Fallback xmlns="">
      <p:transition spd="slow" advTm="813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wipe(down)">
                                      <p:cBhvr>
                                        <p:cTn id="7" dur="500"/>
                                        <p:tgtEl>
                                          <p:spTgt spid="5">
                                            <p:txEl>
                                              <p:pRg st="4" end="4"/>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5">
                                            <p:txEl>
                                              <p:pRg st="5" end="5"/>
                                            </p:txEl>
                                          </p:spTgt>
                                        </p:tgtEl>
                                        <p:attrNameLst>
                                          <p:attrName>style.visibility</p:attrName>
                                        </p:attrNameLst>
                                      </p:cBhvr>
                                      <p:to>
                                        <p:strVal val="visible"/>
                                      </p:to>
                                    </p:set>
                                    <p:animEffect transition="in" filter="wipe(down)">
                                      <p:cBhvr>
                                        <p:cTn id="10" dur="500"/>
                                        <p:tgtEl>
                                          <p:spTgt spid="5">
                                            <p:txEl>
                                              <p:pRg st="5" end="5"/>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animEffect transition="in" filter="wipe(down)">
                                      <p:cBhvr>
                                        <p:cTn id="13" dur="500"/>
                                        <p:tgtEl>
                                          <p:spTgt spid="5">
                                            <p:txEl>
                                              <p:pRg st="6" end="6"/>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5">
                                            <p:txEl>
                                              <p:pRg st="7" end="7"/>
                                            </p:txEl>
                                          </p:spTgt>
                                        </p:tgtEl>
                                        <p:attrNameLst>
                                          <p:attrName>style.visibility</p:attrName>
                                        </p:attrNameLst>
                                      </p:cBhvr>
                                      <p:to>
                                        <p:strVal val="visible"/>
                                      </p:to>
                                    </p:set>
                                    <p:animEffect transition="in" filter="wipe(down)">
                                      <p:cBhvr>
                                        <p:cTn id="16" dur="500"/>
                                        <p:tgtEl>
                                          <p:spTgt spid="5">
                                            <p:txEl>
                                              <p:pRg st="7" end="7"/>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5">
                                            <p:txEl>
                                              <p:pRg st="8" end="8"/>
                                            </p:txEl>
                                          </p:spTgt>
                                        </p:tgtEl>
                                        <p:attrNameLst>
                                          <p:attrName>style.visibility</p:attrName>
                                        </p:attrNameLst>
                                      </p:cBhvr>
                                      <p:to>
                                        <p:strVal val="visible"/>
                                      </p:to>
                                    </p:set>
                                    <p:animEffect transition="in" filter="wipe(down)">
                                      <p:cBhvr>
                                        <p:cTn id="21" dur="500"/>
                                        <p:tgtEl>
                                          <p:spTgt spid="5">
                                            <p:txEl>
                                              <p:pRg st="8" end="8"/>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5">
                                            <p:txEl>
                                              <p:pRg st="9" end="9"/>
                                            </p:txEl>
                                          </p:spTgt>
                                        </p:tgtEl>
                                        <p:attrNameLst>
                                          <p:attrName>style.visibility</p:attrName>
                                        </p:attrNameLst>
                                      </p:cBhvr>
                                      <p:to>
                                        <p:strVal val="visible"/>
                                      </p:to>
                                    </p:set>
                                    <p:animEffect transition="in" filter="wipe(down)">
                                      <p:cBhvr>
                                        <p:cTn id="24" dur="500"/>
                                        <p:tgtEl>
                                          <p:spTgt spid="5">
                                            <p:txEl>
                                              <p:pRg st="9" end="9"/>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animEffect transition="in" filter="wipe(down)">
                                      <p:cBhvr>
                                        <p:cTn id="27" dur="500"/>
                                        <p:tgtEl>
                                          <p:spTgt spid="5">
                                            <p:txEl>
                                              <p:pRg st="10" end="1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2">
                                            <p:txEl>
                                              <p:pRg st="2" end="2"/>
                                            </p:txEl>
                                          </p:spTgt>
                                        </p:tgtEl>
                                        <p:attrNameLst>
                                          <p:attrName>style.visibility</p:attrName>
                                        </p:attrNameLst>
                                      </p:cBhvr>
                                      <p:to>
                                        <p:strVal val="visible"/>
                                      </p:to>
                                    </p:set>
                                    <p:animEffect transition="in" filter="wipe(down)">
                                      <p:cBhvr>
                                        <p:cTn id="32"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9034" y="528028"/>
            <a:ext cx="4011163" cy="461665"/>
          </a:xfrm>
          <a:prstGeom prst="rect">
            <a:avLst/>
          </a:prstGeom>
        </p:spPr>
        <p:txBody>
          <a:bodyPr wrap="none">
            <a:spAutoFit/>
          </a:bodyPr>
          <a:lstStyle/>
          <a:p>
            <a:r>
              <a:rPr lang="en-US" sz="2400" b="1" dirty="0">
                <a:solidFill>
                  <a:srgbClr val="C00000"/>
                </a:solidFill>
              </a:rPr>
              <a:t>Returning a Response (String )</a:t>
            </a:r>
          </a:p>
        </p:txBody>
      </p:sp>
      <p:sp>
        <p:nvSpPr>
          <p:cNvPr id="5" name="Rectangle 4"/>
          <p:cNvSpPr/>
          <p:nvPr/>
        </p:nvSpPr>
        <p:spPr>
          <a:xfrm>
            <a:off x="469034" y="1332236"/>
            <a:ext cx="11189565" cy="3139321"/>
          </a:xfrm>
          <a:prstGeom prst="rect">
            <a:avLst/>
          </a:prstGeom>
        </p:spPr>
        <p:txBody>
          <a:bodyPr wrap="square">
            <a:spAutoFit/>
          </a:bodyPr>
          <a:lstStyle/>
          <a:p>
            <a:r>
              <a:rPr lang="en-US" b="1" dirty="0">
                <a:latin typeface="MinionPro-Regular"/>
              </a:rPr>
              <a:t>Problem</a:t>
            </a:r>
          </a:p>
          <a:p>
            <a:pPr marL="285750" indent="-285750" algn="just">
              <a:buFont typeface="Arial" panose="020B0604020202020204" pitchFamily="34" charset="0"/>
              <a:buChar char="•"/>
            </a:pPr>
            <a:r>
              <a:rPr lang="en-US" dirty="0"/>
              <a:t>You need to write a string data to the client.</a:t>
            </a:r>
          </a:p>
          <a:p>
            <a:pPr marL="285750" indent="-285750" algn="just">
              <a:buFont typeface="Arial" panose="020B0604020202020204" pitchFamily="34" charset="0"/>
              <a:buChar char="•"/>
            </a:pPr>
            <a:endParaRPr lang="en-US" dirty="0"/>
          </a:p>
          <a:p>
            <a:r>
              <a:rPr lang="en-US" b="1" dirty="0">
                <a:latin typeface="MinionPro-Regular"/>
              </a:rPr>
              <a:t>Solution</a:t>
            </a:r>
          </a:p>
          <a:p>
            <a:pPr marL="285750" indent="-285750" algn="just">
              <a:buFont typeface="Arial" panose="020B0604020202020204" pitchFamily="34" charset="0"/>
              <a:buChar char="•"/>
            </a:pPr>
            <a:r>
              <a:rPr lang="en-US" dirty="0"/>
              <a:t>The socket gives you an </a:t>
            </a:r>
            <a:r>
              <a:rPr lang="en-US" dirty="0" err="1"/>
              <a:t>InputStream</a:t>
            </a:r>
            <a:r>
              <a:rPr lang="en-US" dirty="0"/>
              <a:t> and an </a:t>
            </a:r>
            <a:r>
              <a:rPr lang="en-US" dirty="0" err="1"/>
              <a:t>OutputStream</a:t>
            </a:r>
            <a:r>
              <a:rPr lang="en-US" dirty="0"/>
              <a:t>. Use them.</a:t>
            </a:r>
          </a:p>
          <a:p>
            <a:pPr marL="285750" indent="-285750" algn="just">
              <a:buFont typeface="Arial" panose="020B0604020202020204" pitchFamily="34" charset="0"/>
              <a:buChar char="•"/>
            </a:pPr>
            <a:endParaRPr lang="en-US" dirty="0"/>
          </a:p>
          <a:p>
            <a:r>
              <a:rPr lang="en-US" b="1" dirty="0">
                <a:latin typeface="MinionPro-Regular"/>
              </a:rPr>
              <a:t>Discussion</a:t>
            </a:r>
          </a:p>
          <a:p>
            <a:pPr marL="285750" indent="-285750" algn="just">
              <a:buFont typeface="Arial" panose="020B0604020202020204" pitchFamily="34" charset="0"/>
              <a:buChar char="•"/>
            </a:pPr>
            <a:r>
              <a:rPr lang="en-US" dirty="0"/>
              <a:t>It is possible to send data from the server and receive a response from the client. Similarly, the client can also send and receive data to-and-from.</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 ECHO server gets a text from a client and sends it back to him. Such servers were frequently used for testing. </a:t>
            </a:r>
          </a:p>
        </p:txBody>
      </p:sp>
    </p:spTree>
    <p:extLst>
      <p:ext uri="{BB962C8B-B14F-4D97-AF65-F5344CB8AC3E}">
        <p14:creationId xmlns:p14="http://schemas.microsoft.com/office/powerpoint/2010/main" val="595842921"/>
      </p:ext>
    </p:extLst>
  </p:cSld>
  <p:clrMapOvr>
    <a:masterClrMapping/>
  </p:clrMapOvr>
  <mc:AlternateContent xmlns:mc="http://schemas.openxmlformats.org/markup-compatibility/2006" xmlns:p14="http://schemas.microsoft.com/office/powerpoint/2010/main">
    <mc:Choice Requires="p14">
      <p:transition spd="slow" p14:dur="2000" advTm="98965"/>
    </mc:Choice>
    <mc:Fallback xmlns="">
      <p:transition spd="slow" advTm="9896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847" y="559057"/>
            <a:ext cx="5181600" cy="5632311"/>
          </a:xfrm>
          <a:prstGeom prst="rect">
            <a:avLst/>
          </a:prstGeom>
        </p:spPr>
        <p:txBody>
          <a:bodyPr wrap="square">
            <a:spAutoFit/>
          </a:bodyPr>
          <a:lstStyle/>
          <a:p>
            <a:r>
              <a:rPr lang="en-US" b="1" dirty="0">
                <a:solidFill>
                  <a:srgbClr val="00669A"/>
                </a:solidFill>
              </a:rPr>
              <a:t>public class </a:t>
            </a:r>
            <a:r>
              <a:rPr lang="en-US" b="1" dirty="0" err="1">
                <a:solidFill>
                  <a:srgbClr val="00AB89"/>
                </a:solidFill>
              </a:rPr>
              <a:t>EchoServer</a:t>
            </a:r>
            <a:r>
              <a:rPr lang="en-US" b="1" dirty="0">
                <a:solidFill>
                  <a:srgbClr val="00AB89"/>
                </a:solidFill>
              </a:rPr>
              <a:t> </a:t>
            </a:r>
            <a:r>
              <a:rPr lang="en-US" dirty="0">
                <a:solidFill>
                  <a:srgbClr val="555555"/>
                </a:solidFill>
              </a:rPr>
              <a:t>{</a:t>
            </a:r>
          </a:p>
          <a:p>
            <a:r>
              <a:rPr lang="en-US" i="1" dirty="0">
                <a:solidFill>
                  <a:srgbClr val="35586C"/>
                </a:solidFill>
              </a:rPr>
              <a:t>/** Our server-side rendezvous socket */</a:t>
            </a:r>
          </a:p>
          <a:p>
            <a:r>
              <a:rPr lang="en-US" b="1" dirty="0">
                <a:solidFill>
                  <a:srgbClr val="00669A"/>
                </a:solidFill>
              </a:rPr>
              <a:t>protected </a:t>
            </a:r>
            <a:r>
              <a:rPr lang="en-US" dirty="0">
                <a:solidFill>
                  <a:srgbClr val="000089"/>
                </a:solidFill>
              </a:rPr>
              <a:t>ServerSocket sock</a:t>
            </a:r>
            <a:r>
              <a:rPr lang="en-US" dirty="0">
                <a:solidFill>
                  <a:srgbClr val="555555"/>
                </a:solidFill>
              </a:rPr>
              <a:t>;</a:t>
            </a:r>
          </a:p>
          <a:p>
            <a:r>
              <a:rPr lang="en-US" i="1" dirty="0">
                <a:solidFill>
                  <a:srgbClr val="35586C"/>
                </a:solidFill>
              </a:rPr>
              <a:t>/** The port number to use by default */</a:t>
            </a:r>
          </a:p>
          <a:p>
            <a:r>
              <a:rPr lang="en-US" b="1" dirty="0">
                <a:solidFill>
                  <a:srgbClr val="00669A"/>
                </a:solidFill>
              </a:rPr>
              <a:t>public final static </a:t>
            </a:r>
            <a:r>
              <a:rPr lang="en-US" b="1" dirty="0" err="1">
                <a:solidFill>
                  <a:srgbClr val="007789"/>
                </a:solidFill>
              </a:rPr>
              <a:t>int</a:t>
            </a:r>
            <a:r>
              <a:rPr lang="en-US" b="1" dirty="0">
                <a:solidFill>
                  <a:srgbClr val="007789"/>
                </a:solidFill>
              </a:rPr>
              <a:t> </a:t>
            </a:r>
            <a:r>
              <a:rPr lang="en-US" dirty="0">
                <a:solidFill>
                  <a:srgbClr val="000089"/>
                </a:solidFill>
              </a:rPr>
              <a:t>ECHOPORT </a:t>
            </a:r>
            <a:r>
              <a:rPr lang="en-US" dirty="0">
                <a:solidFill>
                  <a:srgbClr val="555555"/>
                </a:solidFill>
              </a:rPr>
              <a:t>= </a:t>
            </a:r>
            <a:r>
              <a:rPr lang="en-US" dirty="0">
                <a:solidFill>
                  <a:srgbClr val="FF6600"/>
                </a:solidFill>
              </a:rPr>
              <a:t>7</a:t>
            </a:r>
            <a:r>
              <a:rPr lang="en-US" dirty="0">
                <a:solidFill>
                  <a:srgbClr val="555555"/>
                </a:solidFill>
              </a:rPr>
              <a:t>;</a:t>
            </a:r>
          </a:p>
          <a:p>
            <a:r>
              <a:rPr lang="en-US" i="1" dirty="0">
                <a:solidFill>
                  <a:srgbClr val="35586C"/>
                </a:solidFill>
              </a:rPr>
              <a:t>/** Flag to control debugging */</a:t>
            </a:r>
          </a:p>
          <a:p>
            <a:r>
              <a:rPr lang="en-US" b="1" dirty="0">
                <a:solidFill>
                  <a:srgbClr val="00669A"/>
                </a:solidFill>
              </a:rPr>
              <a:t>protected </a:t>
            </a:r>
            <a:r>
              <a:rPr lang="en-US" b="1" dirty="0" err="1">
                <a:solidFill>
                  <a:srgbClr val="007789"/>
                </a:solidFill>
              </a:rPr>
              <a:t>boolean</a:t>
            </a:r>
            <a:r>
              <a:rPr lang="en-US" b="1" dirty="0">
                <a:solidFill>
                  <a:srgbClr val="007789"/>
                </a:solidFill>
              </a:rPr>
              <a:t> </a:t>
            </a:r>
            <a:r>
              <a:rPr lang="en-US" dirty="0">
                <a:solidFill>
                  <a:srgbClr val="000089"/>
                </a:solidFill>
              </a:rPr>
              <a:t>debug </a:t>
            </a:r>
            <a:r>
              <a:rPr lang="en-US" dirty="0">
                <a:solidFill>
                  <a:srgbClr val="555555"/>
                </a:solidFill>
              </a:rPr>
              <a:t>= </a:t>
            </a:r>
            <a:r>
              <a:rPr lang="en-US" b="1" dirty="0">
                <a:solidFill>
                  <a:srgbClr val="00669A"/>
                </a:solidFill>
              </a:rPr>
              <a:t>true</a:t>
            </a:r>
            <a:r>
              <a:rPr lang="en-US" dirty="0">
                <a:solidFill>
                  <a:srgbClr val="555555"/>
                </a:solidFill>
              </a:rPr>
              <a:t>;</a:t>
            </a:r>
          </a:p>
          <a:p>
            <a:r>
              <a:rPr lang="en-US" i="1" dirty="0">
                <a:solidFill>
                  <a:srgbClr val="35586C"/>
                </a:solidFill>
              </a:rPr>
              <a:t>/** main: construct and run */</a:t>
            </a:r>
          </a:p>
          <a:p>
            <a:r>
              <a:rPr lang="en-US" b="1" dirty="0">
                <a:solidFill>
                  <a:srgbClr val="00669A"/>
                </a:solidFill>
              </a:rPr>
              <a:t>public static </a:t>
            </a:r>
            <a:r>
              <a:rPr lang="en-US" b="1" dirty="0">
                <a:solidFill>
                  <a:srgbClr val="007789"/>
                </a:solidFill>
              </a:rPr>
              <a:t>void </a:t>
            </a:r>
            <a:r>
              <a:rPr lang="en-US" dirty="0">
                <a:solidFill>
                  <a:srgbClr val="CD00FF"/>
                </a:solidFill>
              </a:rPr>
              <a:t>main</a:t>
            </a:r>
            <a:r>
              <a:rPr lang="en-US" dirty="0">
                <a:solidFill>
                  <a:srgbClr val="555555"/>
                </a:solidFill>
              </a:rPr>
              <a:t>(</a:t>
            </a:r>
            <a:r>
              <a:rPr lang="en-US" dirty="0">
                <a:solidFill>
                  <a:srgbClr val="000089"/>
                </a:solidFill>
              </a:rPr>
              <a:t>String</a:t>
            </a:r>
            <a:r>
              <a:rPr lang="en-US" dirty="0">
                <a:solidFill>
                  <a:srgbClr val="555555"/>
                </a:solidFill>
              </a:rPr>
              <a:t>[] </a:t>
            </a:r>
            <a:r>
              <a:rPr lang="en-US" dirty="0" err="1">
                <a:solidFill>
                  <a:srgbClr val="000089"/>
                </a:solidFill>
              </a:rPr>
              <a:t>args</a:t>
            </a:r>
            <a:r>
              <a:rPr lang="en-US" dirty="0">
                <a:solidFill>
                  <a:srgbClr val="555555"/>
                </a:solidFill>
              </a:rPr>
              <a:t>) {</a:t>
            </a:r>
          </a:p>
          <a:p>
            <a:r>
              <a:rPr lang="en-US" b="1" dirty="0" err="1">
                <a:solidFill>
                  <a:srgbClr val="007789"/>
                </a:solidFill>
              </a:rPr>
              <a:t>int</a:t>
            </a:r>
            <a:r>
              <a:rPr lang="en-US" b="1" dirty="0">
                <a:solidFill>
                  <a:srgbClr val="007789"/>
                </a:solidFill>
              </a:rPr>
              <a:t> </a:t>
            </a:r>
            <a:r>
              <a:rPr lang="en-US" dirty="0">
                <a:solidFill>
                  <a:srgbClr val="000089"/>
                </a:solidFill>
              </a:rPr>
              <a:t>p </a:t>
            </a:r>
            <a:r>
              <a:rPr lang="en-US" dirty="0">
                <a:solidFill>
                  <a:srgbClr val="555555"/>
                </a:solidFill>
              </a:rPr>
              <a:t>= </a:t>
            </a:r>
            <a:r>
              <a:rPr lang="en-US" dirty="0">
                <a:solidFill>
                  <a:srgbClr val="000089"/>
                </a:solidFill>
              </a:rPr>
              <a:t>ECHOPORT</a:t>
            </a:r>
            <a:r>
              <a:rPr lang="en-US" dirty="0">
                <a:solidFill>
                  <a:srgbClr val="555555"/>
                </a:solidFill>
              </a:rPr>
              <a:t>;</a:t>
            </a:r>
          </a:p>
          <a:p>
            <a:r>
              <a:rPr lang="en-US" b="1" dirty="0">
                <a:solidFill>
                  <a:srgbClr val="00669A"/>
                </a:solidFill>
              </a:rPr>
              <a:t>if </a:t>
            </a:r>
            <a:r>
              <a:rPr lang="en-US" dirty="0">
                <a:solidFill>
                  <a:srgbClr val="555555"/>
                </a:solidFill>
              </a:rPr>
              <a:t>(</a:t>
            </a:r>
            <a:r>
              <a:rPr lang="en-US" dirty="0" err="1">
                <a:solidFill>
                  <a:srgbClr val="000089"/>
                </a:solidFill>
              </a:rPr>
              <a:t>args</a:t>
            </a:r>
            <a:r>
              <a:rPr lang="en-US" dirty="0" err="1">
                <a:solidFill>
                  <a:srgbClr val="555555"/>
                </a:solidFill>
              </a:rPr>
              <a:t>.</a:t>
            </a:r>
            <a:r>
              <a:rPr lang="en-US" dirty="0" err="1">
                <a:solidFill>
                  <a:srgbClr val="33009A"/>
                </a:solidFill>
              </a:rPr>
              <a:t>length</a:t>
            </a:r>
            <a:r>
              <a:rPr lang="en-US" dirty="0">
                <a:solidFill>
                  <a:srgbClr val="33009A"/>
                </a:solidFill>
              </a:rPr>
              <a:t> </a:t>
            </a:r>
            <a:r>
              <a:rPr lang="en-US" dirty="0">
                <a:solidFill>
                  <a:srgbClr val="555555"/>
                </a:solidFill>
              </a:rPr>
              <a:t>== </a:t>
            </a:r>
            <a:r>
              <a:rPr lang="en-US" dirty="0">
                <a:solidFill>
                  <a:srgbClr val="FF6600"/>
                </a:solidFill>
              </a:rPr>
              <a:t>1</a:t>
            </a:r>
            <a:r>
              <a:rPr lang="en-US" dirty="0">
                <a:solidFill>
                  <a:srgbClr val="555555"/>
                </a:solidFill>
              </a:rPr>
              <a:t>) {</a:t>
            </a:r>
          </a:p>
          <a:p>
            <a:r>
              <a:rPr lang="en-US" b="1" dirty="0">
                <a:solidFill>
                  <a:srgbClr val="00669A"/>
                </a:solidFill>
              </a:rPr>
              <a:t>try </a:t>
            </a:r>
            <a:r>
              <a:rPr lang="en-US" dirty="0">
                <a:solidFill>
                  <a:srgbClr val="555555"/>
                </a:solidFill>
              </a:rPr>
              <a:t>{</a:t>
            </a:r>
          </a:p>
          <a:p>
            <a:r>
              <a:rPr lang="en-US" dirty="0">
                <a:solidFill>
                  <a:srgbClr val="000089"/>
                </a:solidFill>
              </a:rPr>
              <a:t>p </a:t>
            </a:r>
            <a:r>
              <a:rPr lang="en-US" dirty="0">
                <a:solidFill>
                  <a:srgbClr val="555555"/>
                </a:solidFill>
              </a:rPr>
              <a:t>= </a:t>
            </a:r>
            <a:r>
              <a:rPr lang="en-US" dirty="0" err="1">
                <a:solidFill>
                  <a:srgbClr val="000089"/>
                </a:solidFill>
              </a:rPr>
              <a:t>Integer</a:t>
            </a:r>
            <a:r>
              <a:rPr lang="en-US" dirty="0" err="1">
                <a:solidFill>
                  <a:srgbClr val="555555"/>
                </a:solidFill>
              </a:rPr>
              <a:t>.</a:t>
            </a:r>
            <a:r>
              <a:rPr lang="en-US" dirty="0" err="1">
                <a:solidFill>
                  <a:srgbClr val="33009A"/>
                </a:solidFill>
              </a:rPr>
              <a:t>parseInt</a:t>
            </a:r>
            <a:r>
              <a:rPr lang="en-US" dirty="0">
                <a:solidFill>
                  <a:srgbClr val="555555"/>
                </a:solidFill>
              </a:rPr>
              <a:t>(</a:t>
            </a:r>
            <a:r>
              <a:rPr lang="en-US" dirty="0" err="1">
                <a:solidFill>
                  <a:srgbClr val="000089"/>
                </a:solidFill>
              </a:rPr>
              <a:t>args</a:t>
            </a:r>
            <a:r>
              <a:rPr lang="en-US" dirty="0">
                <a:solidFill>
                  <a:srgbClr val="555555"/>
                </a:solidFill>
              </a:rPr>
              <a:t>[</a:t>
            </a:r>
            <a:r>
              <a:rPr lang="en-US" dirty="0">
                <a:solidFill>
                  <a:srgbClr val="FF6600"/>
                </a:solidFill>
              </a:rPr>
              <a:t>0</a:t>
            </a:r>
            <a:r>
              <a:rPr lang="en-US" dirty="0">
                <a:solidFill>
                  <a:srgbClr val="555555"/>
                </a:solidFill>
              </a:rPr>
              <a:t>]);</a:t>
            </a:r>
          </a:p>
          <a:p>
            <a:r>
              <a:rPr lang="en-US" dirty="0">
                <a:solidFill>
                  <a:srgbClr val="555555"/>
                </a:solidFill>
              </a:rPr>
              <a:t>} </a:t>
            </a:r>
            <a:r>
              <a:rPr lang="en-US" b="1" dirty="0">
                <a:solidFill>
                  <a:srgbClr val="00669A"/>
                </a:solidFill>
              </a:rPr>
              <a:t>catch </a:t>
            </a:r>
            <a:r>
              <a:rPr lang="en-US" dirty="0">
                <a:solidFill>
                  <a:srgbClr val="555555"/>
                </a:solidFill>
              </a:rPr>
              <a:t>(</a:t>
            </a:r>
            <a:r>
              <a:rPr lang="en-US" dirty="0" err="1">
                <a:solidFill>
                  <a:srgbClr val="000089"/>
                </a:solidFill>
              </a:rPr>
              <a:t>NumberFormatException</a:t>
            </a:r>
            <a:r>
              <a:rPr lang="en-US" dirty="0">
                <a:solidFill>
                  <a:srgbClr val="000089"/>
                </a:solidFill>
              </a:rPr>
              <a:t> e</a:t>
            </a:r>
            <a:r>
              <a:rPr lang="en-US" dirty="0">
                <a:solidFill>
                  <a:srgbClr val="555555"/>
                </a:solidFill>
              </a:rPr>
              <a:t>) {</a:t>
            </a:r>
          </a:p>
          <a:p>
            <a:r>
              <a:rPr lang="en-US" dirty="0" err="1">
                <a:solidFill>
                  <a:srgbClr val="000089"/>
                </a:solidFill>
              </a:rPr>
              <a:t>System</a:t>
            </a:r>
            <a:r>
              <a:rPr lang="en-US" dirty="0" err="1">
                <a:solidFill>
                  <a:srgbClr val="555555"/>
                </a:solidFill>
              </a:rPr>
              <a:t>.</a:t>
            </a:r>
            <a:r>
              <a:rPr lang="en-US" dirty="0" err="1">
                <a:solidFill>
                  <a:srgbClr val="33009A"/>
                </a:solidFill>
              </a:rPr>
              <a:t>err</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CD3300"/>
                </a:solidFill>
              </a:rPr>
              <a:t>"Usage: </a:t>
            </a:r>
            <a:r>
              <a:rPr lang="en-US" dirty="0" err="1">
                <a:solidFill>
                  <a:srgbClr val="CD3300"/>
                </a:solidFill>
              </a:rPr>
              <a:t>EchoServer</a:t>
            </a:r>
            <a:r>
              <a:rPr lang="en-US" dirty="0">
                <a:solidFill>
                  <a:srgbClr val="CD3300"/>
                </a:solidFill>
              </a:rPr>
              <a:t> [port#]"</a:t>
            </a:r>
            <a:r>
              <a:rPr lang="en-US" dirty="0">
                <a:solidFill>
                  <a:srgbClr val="555555"/>
                </a:solidFill>
              </a:rPr>
              <a:t>);</a:t>
            </a:r>
          </a:p>
          <a:p>
            <a:r>
              <a:rPr lang="en-US" dirty="0" err="1">
                <a:solidFill>
                  <a:srgbClr val="000089"/>
                </a:solidFill>
              </a:rPr>
              <a:t>System</a:t>
            </a:r>
            <a:r>
              <a:rPr lang="en-US" dirty="0" err="1">
                <a:solidFill>
                  <a:srgbClr val="555555"/>
                </a:solidFill>
              </a:rPr>
              <a:t>.</a:t>
            </a:r>
            <a:r>
              <a:rPr lang="en-US" dirty="0" err="1">
                <a:solidFill>
                  <a:srgbClr val="33009A"/>
                </a:solidFill>
              </a:rPr>
              <a:t>exit</a:t>
            </a:r>
            <a:r>
              <a:rPr lang="en-US" dirty="0">
                <a:solidFill>
                  <a:srgbClr val="555555"/>
                </a:solidFill>
              </a:rPr>
              <a:t>(</a:t>
            </a:r>
            <a:r>
              <a:rPr lang="en-US" dirty="0">
                <a:solidFill>
                  <a:srgbClr val="FF6600"/>
                </a:solidFill>
              </a:rPr>
              <a:t>1</a:t>
            </a:r>
            <a:r>
              <a:rPr lang="en-US" dirty="0">
                <a:solidFill>
                  <a:srgbClr val="555555"/>
                </a:solidFill>
              </a:rPr>
              <a:t>);</a:t>
            </a:r>
          </a:p>
          <a:p>
            <a:r>
              <a:rPr lang="en-US" dirty="0">
                <a:solidFill>
                  <a:srgbClr val="555555"/>
                </a:solidFill>
              </a:rPr>
              <a:t>}</a:t>
            </a:r>
          </a:p>
          <a:p>
            <a:r>
              <a:rPr lang="en-US" dirty="0">
                <a:solidFill>
                  <a:srgbClr val="555555"/>
                </a:solidFill>
              </a:rPr>
              <a:t>}</a:t>
            </a:r>
          </a:p>
          <a:p>
            <a:r>
              <a:rPr lang="en-US" b="1" dirty="0">
                <a:solidFill>
                  <a:srgbClr val="00669A"/>
                </a:solidFill>
              </a:rPr>
              <a:t>new </a:t>
            </a:r>
            <a:r>
              <a:rPr lang="en-US" dirty="0" err="1">
                <a:solidFill>
                  <a:srgbClr val="CD00FF"/>
                </a:solidFill>
              </a:rPr>
              <a:t>EchoServer</a:t>
            </a:r>
            <a:r>
              <a:rPr lang="en-US" dirty="0">
                <a:solidFill>
                  <a:srgbClr val="555555"/>
                </a:solidFill>
              </a:rPr>
              <a:t>(</a:t>
            </a:r>
            <a:r>
              <a:rPr lang="en-US" dirty="0">
                <a:solidFill>
                  <a:srgbClr val="000089"/>
                </a:solidFill>
              </a:rPr>
              <a:t>p</a:t>
            </a:r>
            <a:r>
              <a:rPr lang="en-US" dirty="0">
                <a:solidFill>
                  <a:srgbClr val="555555"/>
                </a:solidFill>
              </a:rPr>
              <a:t>).</a:t>
            </a:r>
            <a:r>
              <a:rPr lang="en-US" dirty="0">
                <a:solidFill>
                  <a:srgbClr val="33009A"/>
                </a:solidFill>
              </a:rPr>
              <a:t>handle</a:t>
            </a:r>
            <a:r>
              <a:rPr lang="en-US" dirty="0">
                <a:solidFill>
                  <a:srgbClr val="555555"/>
                </a:solidFill>
              </a:rPr>
              <a:t>();</a:t>
            </a:r>
          </a:p>
          <a:p>
            <a:r>
              <a:rPr lang="en-US" dirty="0">
                <a:solidFill>
                  <a:srgbClr val="555555"/>
                </a:solidFill>
              </a:rPr>
              <a:t>}</a:t>
            </a:r>
            <a:endParaRPr lang="en-US" dirty="0"/>
          </a:p>
        </p:txBody>
      </p:sp>
      <p:sp>
        <p:nvSpPr>
          <p:cNvPr id="5" name="Rectangle 4"/>
          <p:cNvSpPr/>
          <p:nvPr/>
        </p:nvSpPr>
        <p:spPr>
          <a:xfrm>
            <a:off x="5576046" y="416529"/>
            <a:ext cx="6364941" cy="5909310"/>
          </a:xfrm>
          <a:prstGeom prst="rect">
            <a:avLst/>
          </a:prstGeom>
        </p:spPr>
        <p:txBody>
          <a:bodyPr wrap="square">
            <a:spAutoFit/>
          </a:bodyPr>
          <a:lstStyle/>
          <a:p>
            <a:r>
              <a:rPr lang="en-US" i="1" dirty="0">
                <a:solidFill>
                  <a:srgbClr val="35586C"/>
                </a:solidFill>
              </a:rPr>
              <a:t>/** Construct an </a:t>
            </a:r>
            <a:r>
              <a:rPr lang="en-US" i="1" dirty="0" err="1">
                <a:solidFill>
                  <a:srgbClr val="35586C"/>
                </a:solidFill>
              </a:rPr>
              <a:t>EchoServer</a:t>
            </a:r>
            <a:r>
              <a:rPr lang="en-US" i="1" dirty="0">
                <a:solidFill>
                  <a:srgbClr val="35586C"/>
                </a:solidFill>
              </a:rPr>
              <a:t> on the given port number */</a:t>
            </a:r>
          </a:p>
          <a:p>
            <a:r>
              <a:rPr lang="en-US" b="1" dirty="0">
                <a:solidFill>
                  <a:srgbClr val="00669A"/>
                </a:solidFill>
              </a:rPr>
              <a:t>public </a:t>
            </a:r>
            <a:r>
              <a:rPr lang="en-US" dirty="0" err="1">
                <a:solidFill>
                  <a:srgbClr val="CD00FF"/>
                </a:solidFill>
              </a:rPr>
              <a:t>EchoServer</a:t>
            </a:r>
            <a:r>
              <a:rPr lang="en-US" dirty="0">
                <a:solidFill>
                  <a:srgbClr val="555555"/>
                </a:solidFill>
              </a:rPr>
              <a:t>(</a:t>
            </a:r>
            <a:r>
              <a:rPr lang="en-US" b="1" dirty="0" err="1">
                <a:solidFill>
                  <a:srgbClr val="007789"/>
                </a:solidFill>
              </a:rPr>
              <a:t>int</a:t>
            </a:r>
            <a:r>
              <a:rPr lang="en-US" b="1" dirty="0">
                <a:solidFill>
                  <a:srgbClr val="007789"/>
                </a:solidFill>
              </a:rPr>
              <a:t> </a:t>
            </a:r>
            <a:r>
              <a:rPr lang="en-US" dirty="0">
                <a:solidFill>
                  <a:srgbClr val="000089"/>
                </a:solidFill>
              </a:rPr>
              <a:t>port</a:t>
            </a:r>
            <a:r>
              <a:rPr lang="en-US" dirty="0">
                <a:solidFill>
                  <a:srgbClr val="555555"/>
                </a:solidFill>
              </a:rPr>
              <a:t>) {</a:t>
            </a:r>
          </a:p>
          <a:p>
            <a:r>
              <a:rPr lang="en-US" b="1" dirty="0">
                <a:solidFill>
                  <a:srgbClr val="00669A"/>
                </a:solidFill>
              </a:rPr>
              <a:t>try </a:t>
            </a:r>
            <a:r>
              <a:rPr lang="en-US" dirty="0">
                <a:solidFill>
                  <a:srgbClr val="555555"/>
                </a:solidFill>
              </a:rPr>
              <a:t>{</a:t>
            </a:r>
          </a:p>
          <a:p>
            <a:r>
              <a:rPr lang="en-US" dirty="0">
                <a:solidFill>
                  <a:srgbClr val="000089"/>
                </a:solidFill>
              </a:rPr>
              <a:t>sock </a:t>
            </a:r>
            <a:r>
              <a:rPr lang="en-US" dirty="0">
                <a:solidFill>
                  <a:srgbClr val="555555"/>
                </a:solidFill>
              </a:rPr>
              <a:t>= </a:t>
            </a:r>
            <a:r>
              <a:rPr lang="en-US" b="1" dirty="0">
                <a:solidFill>
                  <a:srgbClr val="00669A"/>
                </a:solidFill>
              </a:rPr>
              <a:t>new </a:t>
            </a:r>
            <a:r>
              <a:rPr lang="en-US" dirty="0" err="1">
                <a:solidFill>
                  <a:srgbClr val="000089"/>
                </a:solidFill>
              </a:rPr>
              <a:t>ServerSocket</a:t>
            </a:r>
            <a:r>
              <a:rPr lang="en-US" dirty="0">
                <a:solidFill>
                  <a:srgbClr val="555555"/>
                </a:solidFill>
              </a:rPr>
              <a:t>(</a:t>
            </a:r>
            <a:r>
              <a:rPr lang="en-US" dirty="0">
                <a:solidFill>
                  <a:srgbClr val="000089"/>
                </a:solidFill>
              </a:rPr>
              <a:t>port</a:t>
            </a:r>
            <a:r>
              <a:rPr lang="en-US" dirty="0">
                <a:solidFill>
                  <a:srgbClr val="555555"/>
                </a:solidFill>
              </a:rPr>
              <a:t>);</a:t>
            </a:r>
          </a:p>
          <a:p>
            <a:r>
              <a:rPr lang="en-US" dirty="0">
                <a:solidFill>
                  <a:srgbClr val="555555"/>
                </a:solidFill>
              </a:rPr>
              <a:t>} </a:t>
            </a:r>
            <a:r>
              <a:rPr lang="en-US" b="1" dirty="0">
                <a:solidFill>
                  <a:srgbClr val="00669A"/>
                </a:solidFill>
              </a:rPr>
              <a:t>catch </a:t>
            </a:r>
            <a:r>
              <a:rPr lang="en-US" dirty="0">
                <a:solidFill>
                  <a:srgbClr val="555555"/>
                </a:solidFill>
              </a:rPr>
              <a:t>(</a:t>
            </a:r>
            <a:r>
              <a:rPr lang="en-US" dirty="0" err="1">
                <a:solidFill>
                  <a:srgbClr val="000089"/>
                </a:solidFill>
              </a:rPr>
              <a:t>IOException</a:t>
            </a:r>
            <a:r>
              <a:rPr lang="en-US" dirty="0">
                <a:solidFill>
                  <a:srgbClr val="000089"/>
                </a:solidFill>
              </a:rPr>
              <a:t> e</a:t>
            </a:r>
            <a:r>
              <a:rPr lang="en-US" dirty="0">
                <a:solidFill>
                  <a:srgbClr val="555555"/>
                </a:solidFill>
              </a:rPr>
              <a:t>) {</a:t>
            </a:r>
          </a:p>
          <a:p>
            <a:r>
              <a:rPr lang="sv-SE" dirty="0">
                <a:solidFill>
                  <a:srgbClr val="000089"/>
                </a:solidFill>
              </a:rPr>
              <a:t>System</a:t>
            </a:r>
            <a:r>
              <a:rPr lang="sv-SE" dirty="0">
                <a:solidFill>
                  <a:srgbClr val="555555"/>
                </a:solidFill>
              </a:rPr>
              <a:t>.</a:t>
            </a:r>
            <a:r>
              <a:rPr lang="sv-SE" dirty="0">
                <a:solidFill>
                  <a:srgbClr val="33009A"/>
                </a:solidFill>
              </a:rPr>
              <a:t>err</a:t>
            </a:r>
            <a:r>
              <a:rPr lang="sv-SE" dirty="0">
                <a:solidFill>
                  <a:srgbClr val="555555"/>
                </a:solidFill>
              </a:rPr>
              <a:t>.</a:t>
            </a:r>
            <a:r>
              <a:rPr lang="sv-SE" dirty="0">
                <a:solidFill>
                  <a:srgbClr val="33009A"/>
                </a:solidFill>
              </a:rPr>
              <a:t>println</a:t>
            </a:r>
            <a:r>
              <a:rPr lang="sv-SE" dirty="0">
                <a:solidFill>
                  <a:srgbClr val="555555"/>
                </a:solidFill>
              </a:rPr>
              <a:t>(</a:t>
            </a:r>
            <a:r>
              <a:rPr lang="sv-SE" dirty="0">
                <a:solidFill>
                  <a:srgbClr val="CD3300"/>
                </a:solidFill>
              </a:rPr>
              <a:t>"I/O error in setup"</a:t>
            </a:r>
            <a:r>
              <a:rPr lang="sv-SE" dirty="0">
                <a:solidFill>
                  <a:srgbClr val="555555"/>
                </a:solidFill>
              </a:rPr>
              <a:t>);</a:t>
            </a:r>
          </a:p>
          <a:p>
            <a:r>
              <a:rPr lang="en-US" dirty="0" err="1">
                <a:solidFill>
                  <a:srgbClr val="000089"/>
                </a:solidFill>
              </a:rPr>
              <a:t>System</a:t>
            </a:r>
            <a:r>
              <a:rPr lang="en-US" dirty="0" err="1">
                <a:solidFill>
                  <a:srgbClr val="555555"/>
                </a:solidFill>
              </a:rPr>
              <a:t>.</a:t>
            </a:r>
            <a:r>
              <a:rPr lang="en-US" dirty="0" err="1">
                <a:solidFill>
                  <a:srgbClr val="33009A"/>
                </a:solidFill>
              </a:rPr>
              <a:t>err</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000089"/>
                </a:solidFill>
              </a:rPr>
              <a:t>e</a:t>
            </a:r>
            <a:r>
              <a:rPr lang="en-US" dirty="0">
                <a:solidFill>
                  <a:srgbClr val="555555"/>
                </a:solidFill>
              </a:rPr>
              <a:t>);</a:t>
            </a:r>
          </a:p>
          <a:p>
            <a:r>
              <a:rPr lang="en-US" dirty="0" err="1">
                <a:solidFill>
                  <a:srgbClr val="000089"/>
                </a:solidFill>
              </a:rPr>
              <a:t>System</a:t>
            </a:r>
            <a:r>
              <a:rPr lang="en-US" dirty="0" err="1">
                <a:solidFill>
                  <a:srgbClr val="555555"/>
                </a:solidFill>
              </a:rPr>
              <a:t>.</a:t>
            </a:r>
            <a:r>
              <a:rPr lang="en-US" dirty="0" err="1">
                <a:solidFill>
                  <a:srgbClr val="33009A"/>
                </a:solidFill>
              </a:rPr>
              <a:t>exit</a:t>
            </a:r>
            <a:r>
              <a:rPr lang="en-US" dirty="0">
                <a:solidFill>
                  <a:srgbClr val="555555"/>
                </a:solidFill>
              </a:rPr>
              <a:t>(</a:t>
            </a:r>
            <a:r>
              <a:rPr lang="en-US" dirty="0">
                <a:solidFill>
                  <a:srgbClr val="FF6600"/>
                </a:solidFill>
              </a:rPr>
              <a:t>1</a:t>
            </a:r>
            <a:r>
              <a:rPr lang="en-US" dirty="0">
                <a:solidFill>
                  <a:srgbClr val="555555"/>
                </a:solidFill>
              </a:rPr>
              <a:t>);</a:t>
            </a:r>
          </a:p>
          <a:p>
            <a:r>
              <a:rPr lang="en-US" dirty="0">
                <a:solidFill>
                  <a:srgbClr val="555555"/>
                </a:solidFill>
              </a:rPr>
              <a:t>}</a:t>
            </a:r>
          </a:p>
          <a:p>
            <a:r>
              <a:rPr lang="en-US" dirty="0">
                <a:solidFill>
                  <a:srgbClr val="555555"/>
                </a:solidFill>
              </a:rPr>
              <a:t>}</a:t>
            </a:r>
          </a:p>
          <a:p>
            <a:r>
              <a:rPr lang="en-US" i="1" dirty="0">
                <a:solidFill>
                  <a:srgbClr val="35586C"/>
                </a:solidFill>
              </a:rPr>
              <a:t>/** This handles the connections */</a:t>
            </a:r>
          </a:p>
          <a:p>
            <a:r>
              <a:rPr lang="en-US" b="1" dirty="0">
                <a:solidFill>
                  <a:srgbClr val="00669A"/>
                </a:solidFill>
              </a:rPr>
              <a:t>protected </a:t>
            </a:r>
            <a:r>
              <a:rPr lang="en-US" b="1" dirty="0">
                <a:solidFill>
                  <a:srgbClr val="007789"/>
                </a:solidFill>
              </a:rPr>
              <a:t>void </a:t>
            </a:r>
            <a:r>
              <a:rPr lang="en-US" dirty="0">
                <a:solidFill>
                  <a:srgbClr val="CD00FF"/>
                </a:solidFill>
              </a:rPr>
              <a:t>handle</a:t>
            </a:r>
            <a:r>
              <a:rPr lang="en-US" dirty="0">
                <a:solidFill>
                  <a:srgbClr val="555555"/>
                </a:solidFill>
              </a:rPr>
              <a:t>() {</a:t>
            </a:r>
          </a:p>
          <a:p>
            <a:r>
              <a:rPr lang="en-US" dirty="0">
                <a:solidFill>
                  <a:srgbClr val="000089"/>
                </a:solidFill>
              </a:rPr>
              <a:t>Socket </a:t>
            </a:r>
            <a:r>
              <a:rPr lang="en-US" dirty="0" err="1">
                <a:solidFill>
                  <a:srgbClr val="000089"/>
                </a:solidFill>
              </a:rPr>
              <a:t>ios</a:t>
            </a:r>
            <a:r>
              <a:rPr lang="en-US" dirty="0">
                <a:solidFill>
                  <a:srgbClr val="000089"/>
                </a:solidFill>
              </a:rPr>
              <a:t> </a:t>
            </a:r>
            <a:r>
              <a:rPr lang="en-US" dirty="0">
                <a:solidFill>
                  <a:srgbClr val="555555"/>
                </a:solidFill>
              </a:rPr>
              <a:t>= </a:t>
            </a:r>
            <a:r>
              <a:rPr lang="en-US" b="1" dirty="0">
                <a:solidFill>
                  <a:srgbClr val="00669A"/>
                </a:solidFill>
              </a:rPr>
              <a:t>null</a:t>
            </a:r>
            <a:r>
              <a:rPr lang="en-US" dirty="0">
                <a:solidFill>
                  <a:srgbClr val="555555"/>
                </a:solidFill>
              </a:rPr>
              <a:t>;</a:t>
            </a:r>
          </a:p>
          <a:p>
            <a:r>
              <a:rPr lang="en-US" dirty="0" err="1">
                <a:solidFill>
                  <a:srgbClr val="000089"/>
                </a:solidFill>
              </a:rPr>
              <a:t>BufferedReader</a:t>
            </a:r>
            <a:r>
              <a:rPr lang="en-US" dirty="0">
                <a:solidFill>
                  <a:srgbClr val="000089"/>
                </a:solidFill>
              </a:rPr>
              <a:t> is </a:t>
            </a:r>
            <a:r>
              <a:rPr lang="en-US" dirty="0">
                <a:solidFill>
                  <a:srgbClr val="555555"/>
                </a:solidFill>
              </a:rPr>
              <a:t>= </a:t>
            </a:r>
            <a:r>
              <a:rPr lang="en-US" b="1" dirty="0">
                <a:solidFill>
                  <a:srgbClr val="00669A"/>
                </a:solidFill>
              </a:rPr>
              <a:t>null</a:t>
            </a:r>
            <a:r>
              <a:rPr lang="en-US" dirty="0">
                <a:solidFill>
                  <a:srgbClr val="555555"/>
                </a:solidFill>
              </a:rPr>
              <a:t>;</a:t>
            </a:r>
          </a:p>
          <a:p>
            <a:r>
              <a:rPr lang="en-US" dirty="0" err="1">
                <a:solidFill>
                  <a:srgbClr val="000089"/>
                </a:solidFill>
              </a:rPr>
              <a:t>PrintWriter</a:t>
            </a:r>
            <a:r>
              <a:rPr lang="en-US" dirty="0">
                <a:solidFill>
                  <a:srgbClr val="000089"/>
                </a:solidFill>
              </a:rPr>
              <a:t> </a:t>
            </a:r>
            <a:r>
              <a:rPr lang="en-US" dirty="0" err="1">
                <a:solidFill>
                  <a:srgbClr val="000089"/>
                </a:solidFill>
              </a:rPr>
              <a:t>os</a:t>
            </a:r>
            <a:r>
              <a:rPr lang="en-US" dirty="0">
                <a:solidFill>
                  <a:srgbClr val="000089"/>
                </a:solidFill>
              </a:rPr>
              <a:t> </a:t>
            </a:r>
            <a:r>
              <a:rPr lang="en-US" dirty="0">
                <a:solidFill>
                  <a:srgbClr val="555555"/>
                </a:solidFill>
              </a:rPr>
              <a:t>= </a:t>
            </a:r>
            <a:r>
              <a:rPr lang="en-US" b="1" dirty="0">
                <a:solidFill>
                  <a:srgbClr val="00669A"/>
                </a:solidFill>
              </a:rPr>
              <a:t>null</a:t>
            </a:r>
            <a:r>
              <a:rPr lang="en-US" dirty="0">
                <a:solidFill>
                  <a:srgbClr val="555555"/>
                </a:solidFill>
              </a:rPr>
              <a:t>;</a:t>
            </a:r>
          </a:p>
          <a:p>
            <a:r>
              <a:rPr lang="en-US" b="1" dirty="0">
                <a:solidFill>
                  <a:srgbClr val="00669A"/>
                </a:solidFill>
              </a:rPr>
              <a:t>while </a:t>
            </a:r>
            <a:r>
              <a:rPr lang="en-US" dirty="0">
                <a:solidFill>
                  <a:srgbClr val="555555"/>
                </a:solidFill>
              </a:rPr>
              <a:t>(</a:t>
            </a:r>
            <a:r>
              <a:rPr lang="en-US" b="1" dirty="0">
                <a:solidFill>
                  <a:srgbClr val="00669A"/>
                </a:solidFill>
              </a:rPr>
              <a:t>true</a:t>
            </a:r>
            <a:r>
              <a:rPr lang="en-US" dirty="0">
                <a:solidFill>
                  <a:srgbClr val="555555"/>
                </a:solidFill>
              </a:rPr>
              <a:t>) {</a:t>
            </a:r>
          </a:p>
          <a:p>
            <a:r>
              <a:rPr lang="en-US" b="1" dirty="0">
                <a:solidFill>
                  <a:srgbClr val="00669A"/>
                </a:solidFill>
              </a:rPr>
              <a:t>try </a:t>
            </a:r>
            <a:r>
              <a:rPr lang="en-US" dirty="0">
                <a:solidFill>
                  <a:srgbClr val="555555"/>
                </a:solidFill>
              </a:rPr>
              <a:t>{</a:t>
            </a:r>
          </a:p>
          <a:p>
            <a:r>
              <a:rPr lang="en-US" dirty="0" err="1">
                <a:solidFill>
                  <a:srgbClr val="000089"/>
                </a:solidFill>
              </a:rPr>
              <a:t>System</a:t>
            </a:r>
            <a:r>
              <a:rPr lang="en-US" dirty="0" err="1">
                <a:solidFill>
                  <a:srgbClr val="555555"/>
                </a:solidFill>
              </a:rPr>
              <a:t>.</a:t>
            </a:r>
            <a:r>
              <a:rPr lang="en-US" dirty="0" err="1">
                <a:solidFill>
                  <a:srgbClr val="33009A"/>
                </a:solidFill>
              </a:rPr>
              <a:t>out</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CD3300"/>
                </a:solidFill>
              </a:rPr>
              <a:t>"Waiting for client..."</a:t>
            </a:r>
            <a:r>
              <a:rPr lang="en-US" dirty="0">
                <a:solidFill>
                  <a:srgbClr val="555555"/>
                </a:solidFill>
              </a:rPr>
              <a:t>);</a:t>
            </a:r>
          </a:p>
          <a:p>
            <a:r>
              <a:rPr lang="en-US" dirty="0" err="1">
                <a:solidFill>
                  <a:srgbClr val="000089"/>
                </a:solidFill>
              </a:rPr>
              <a:t>ios</a:t>
            </a:r>
            <a:r>
              <a:rPr lang="en-US" dirty="0">
                <a:solidFill>
                  <a:srgbClr val="000089"/>
                </a:solidFill>
              </a:rPr>
              <a:t> </a:t>
            </a:r>
            <a:r>
              <a:rPr lang="en-US" dirty="0">
                <a:solidFill>
                  <a:srgbClr val="555555"/>
                </a:solidFill>
              </a:rPr>
              <a:t>= </a:t>
            </a:r>
            <a:r>
              <a:rPr lang="en-US" dirty="0" err="1">
                <a:solidFill>
                  <a:srgbClr val="000089"/>
                </a:solidFill>
              </a:rPr>
              <a:t>sock</a:t>
            </a:r>
            <a:r>
              <a:rPr lang="en-US" dirty="0" err="1">
                <a:solidFill>
                  <a:srgbClr val="555555"/>
                </a:solidFill>
              </a:rPr>
              <a:t>.</a:t>
            </a:r>
            <a:r>
              <a:rPr lang="en-US" dirty="0" err="1">
                <a:solidFill>
                  <a:srgbClr val="33009A"/>
                </a:solidFill>
              </a:rPr>
              <a:t>accept</a:t>
            </a:r>
            <a:r>
              <a:rPr lang="en-US" dirty="0">
                <a:solidFill>
                  <a:srgbClr val="555555"/>
                </a:solidFill>
              </a:rPr>
              <a:t>();</a:t>
            </a:r>
          </a:p>
          <a:p>
            <a:r>
              <a:rPr lang="en-US" dirty="0" err="1">
                <a:solidFill>
                  <a:srgbClr val="000089"/>
                </a:solidFill>
              </a:rPr>
              <a:t>System</a:t>
            </a:r>
            <a:r>
              <a:rPr lang="en-US" dirty="0" err="1">
                <a:solidFill>
                  <a:srgbClr val="555555"/>
                </a:solidFill>
              </a:rPr>
              <a:t>.</a:t>
            </a:r>
            <a:r>
              <a:rPr lang="en-US" dirty="0" err="1">
                <a:solidFill>
                  <a:srgbClr val="33009A"/>
                </a:solidFill>
              </a:rPr>
              <a:t>err</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CD3300"/>
                </a:solidFill>
              </a:rPr>
              <a:t>"Accepted from " </a:t>
            </a:r>
            <a:r>
              <a:rPr lang="en-US" dirty="0">
                <a:solidFill>
                  <a:srgbClr val="555555"/>
                </a:solidFill>
              </a:rPr>
              <a:t>+ </a:t>
            </a:r>
            <a:r>
              <a:rPr lang="en-US" dirty="0" err="1">
                <a:solidFill>
                  <a:srgbClr val="000089"/>
                </a:solidFill>
              </a:rPr>
              <a:t>ios</a:t>
            </a:r>
            <a:r>
              <a:rPr lang="en-US" dirty="0" err="1">
                <a:solidFill>
                  <a:srgbClr val="555555"/>
                </a:solidFill>
              </a:rPr>
              <a:t>.</a:t>
            </a:r>
            <a:r>
              <a:rPr lang="en-US" dirty="0" err="1">
                <a:solidFill>
                  <a:srgbClr val="33009A"/>
                </a:solidFill>
              </a:rPr>
              <a:t>getInetAddress</a:t>
            </a:r>
            <a:r>
              <a:rPr lang="en-US" dirty="0">
                <a:solidFill>
                  <a:srgbClr val="555555"/>
                </a:solidFill>
              </a:rPr>
              <a:t>().</a:t>
            </a:r>
            <a:r>
              <a:rPr lang="en-US" dirty="0" err="1">
                <a:solidFill>
                  <a:srgbClr val="33009A"/>
                </a:solidFill>
              </a:rPr>
              <a:t>getHostName</a:t>
            </a:r>
            <a:r>
              <a:rPr lang="en-US" dirty="0">
                <a:solidFill>
                  <a:srgbClr val="555555"/>
                </a:solidFill>
              </a:rPr>
              <a:t>());</a:t>
            </a:r>
          </a:p>
        </p:txBody>
      </p:sp>
    </p:spTree>
    <p:custDataLst>
      <p:tags r:id="rId1"/>
    </p:custDataLst>
    <p:extLst>
      <p:ext uri="{BB962C8B-B14F-4D97-AF65-F5344CB8AC3E}">
        <p14:creationId xmlns:p14="http://schemas.microsoft.com/office/powerpoint/2010/main" val="1428484652"/>
      </p:ext>
    </p:extLst>
  </p:cSld>
  <p:clrMapOvr>
    <a:masterClrMapping/>
  </p:clrMapOvr>
  <mc:AlternateContent xmlns:mc="http://schemas.openxmlformats.org/markup-compatibility/2006" xmlns:p14="http://schemas.microsoft.com/office/powerpoint/2010/main">
    <mc:Choice Requires="p14">
      <p:transition spd="slow" p14:dur="2000" advTm="162844"/>
    </mc:Choice>
    <mc:Fallback xmlns="">
      <p:transition spd="slow" advTm="162844"/>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36176" y="381629"/>
            <a:ext cx="7207624" cy="3693319"/>
          </a:xfrm>
          <a:prstGeom prst="rect">
            <a:avLst/>
          </a:prstGeom>
        </p:spPr>
        <p:txBody>
          <a:bodyPr wrap="square">
            <a:spAutoFit/>
          </a:bodyPr>
          <a:lstStyle/>
          <a:p>
            <a:r>
              <a:rPr lang="en-US" dirty="0">
                <a:solidFill>
                  <a:srgbClr val="000089"/>
                </a:solidFill>
              </a:rPr>
              <a:t>is </a:t>
            </a:r>
            <a:r>
              <a:rPr lang="en-US" dirty="0">
                <a:solidFill>
                  <a:srgbClr val="555555"/>
                </a:solidFill>
              </a:rPr>
              <a:t>= </a:t>
            </a:r>
            <a:r>
              <a:rPr lang="en-US" b="1" dirty="0">
                <a:solidFill>
                  <a:srgbClr val="00669A"/>
                </a:solidFill>
              </a:rPr>
              <a:t>new </a:t>
            </a:r>
            <a:r>
              <a:rPr lang="en-US" dirty="0" err="1">
                <a:solidFill>
                  <a:srgbClr val="000089"/>
                </a:solidFill>
              </a:rPr>
              <a:t>BufferedReader</a:t>
            </a:r>
            <a:r>
              <a:rPr lang="en-US" dirty="0">
                <a:solidFill>
                  <a:srgbClr val="555555"/>
                </a:solidFill>
              </a:rPr>
              <a:t>(</a:t>
            </a:r>
            <a:endParaRPr lang="en-US" dirty="0"/>
          </a:p>
          <a:p>
            <a:r>
              <a:rPr lang="en-US" b="1" dirty="0">
                <a:solidFill>
                  <a:srgbClr val="00669A"/>
                </a:solidFill>
              </a:rPr>
              <a:t>new </a:t>
            </a:r>
            <a:r>
              <a:rPr lang="en-US" dirty="0" err="1">
                <a:solidFill>
                  <a:srgbClr val="CD00FF"/>
                </a:solidFill>
              </a:rPr>
              <a:t>InputStreamReader</a:t>
            </a:r>
            <a:r>
              <a:rPr lang="en-US" dirty="0">
                <a:solidFill>
                  <a:srgbClr val="555555"/>
                </a:solidFill>
              </a:rPr>
              <a:t>(</a:t>
            </a:r>
            <a:r>
              <a:rPr lang="en-US" dirty="0" err="1">
                <a:solidFill>
                  <a:srgbClr val="000089"/>
                </a:solidFill>
              </a:rPr>
              <a:t>ios</a:t>
            </a:r>
            <a:r>
              <a:rPr lang="en-US" dirty="0" err="1">
                <a:solidFill>
                  <a:srgbClr val="555555"/>
                </a:solidFill>
              </a:rPr>
              <a:t>.</a:t>
            </a:r>
            <a:r>
              <a:rPr lang="en-US" dirty="0" err="1">
                <a:solidFill>
                  <a:srgbClr val="33009A"/>
                </a:solidFill>
              </a:rPr>
              <a:t>getInputStream</a:t>
            </a:r>
            <a:r>
              <a:rPr lang="en-US" dirty="0">
                <a:solidFill>
                  <a:srgbClr val="555555"/>
                </a:solidFill>
              </a:rPr>
              <a:t>(), </a:t>
            </a:r>
            <a:r>
              <a:rPr lang="en-US" dirty="0">
                <a:solidFill>
                  <a:srgbClr val="CD3300"/>
                </a:solidFill>
              </a:rPr>
              <a:t>"8859_1"</a:t>
            </a:r>
            <a:r>
              <a:rPr lang="en-US" dirty="0">
                <a:solidFill>
                  <a:srgbClr val="555555"/>
                </a:solidFill>
              </a:rPr>
              <a:t>));</a:t>
            </a:r>
          </a:p>
          <a:p>
            <a:r>
              <a:rPr lang="en-US" dirty="0" err="1">
                <a:solidFill>
                  <a:srgbClr val="000089"/>
                </a:solidFill>
              </a:rPr>
              <a:t>os</a:t>
            </a:r>
            <a:r>
              <a:rPr lang="en-US" dirty="0">
                <a:solidFill>
                  <a:srgbClr val="000089"/>
                </a:solidFill>
              </a:rPr>
              <a:t> </a:t>
            </a:r>
            <a:r>
              <a:rPr lang="en-US" dirty="0">
                <a:solidFill>
                  <a:srgbClr val="555555"/>
                </a:solidFill>
              </a:rPr>
              <a:t>= </a:t>
            </a:r>
            <a:r>
              <a:rPr lang="en-US" b="1" dirty="0">
                <a:solidFill>
                  <a:srgbClr val="00669A"/>
                </a:solidFill>
              </a:rPr>
              <a:t>new </a:t>
            </a:r>
            <a:r>
              <a:rPr lang="en-US" dirty="0" err="1">
                <a:solidFill>
                  <a:srgbClr val="000089"/>
                </a:solidFill>
              </a:rPr>
              <a:t>PrintWriter</a:t>
            </a:r>
            <a:r>
              <a:rPr lang="en-US" dirty="0">
                <a:solidFill>
                  <a:srgbClr val="555555"/>
                </a:solidFill>
              </a:rPr>
              <a:t>(</a:t>
            </a:r>
            <a:r>
              <a:rPr lang="en-US" b="1" dirty="0">
                <a:solidFill>
                  <a:srgbClr val="00669A"/>
                </a:solidFill>
              </a:rPr>
              <a:t>new </a:t>
            </a:r>
            <a:r>
              <a:rPr lang="en-US" dirty="0" err="1">
                <a:solidFill>
                  <a:srgbClr val="CD00FF"/>
                </a:solidFill>
              </a:rPr>
              <a:t>OutputStreamWriter</a:t>
            </a:r>
            <a:r>
              <a:rPr lang="en-US" dirty="0">
                <a:solidFill>
                  <a:srgbClr val="555555"/>
                </a:solidFill>
              </a:rPr>
              <a:t>(</a:t>
            </a:r>
            <a:r>
              <a:rPr lang="en-US" dirty="0" err="1">
                <a:solidFill>
                  <a:srgbClr val="000089"/>
                </a:solidFill>
              </a:rPr>
              <a:t>ios</a:t>
            </a:r>
            <a:r>
              <a:rPr lang="en-US" dirty="0" err="1">
                <a:solidFill>
                  <a:srgbClr val="555555"/>
                </a:solidFill>
              </a:rPr>
              <a:t>.</a:t>
            </a:r>
            <a:r>
              <a:rPr lang="en-US" dirty="0" err="1">
                <a:solidFill>
                  <a:srgbClr val="33009A"/>
                </a:solidFill>
              </a:rPr>
              <a:t>getOutputStream</a:t>
            </a:r>
            <a:r>
              <a:rPr lang="en-US" dirty="0">
                <a:solidFill>
                  <a:srgbClr val="555555"/>
                </a:solidFill>
              </a:rPr>
              <a:t>(), </a:t>
            </a:r>
            <a:r>
              <a:rPr lang="en-US" dirty="0">
                <a:solidFill>
                  <a:srgbClr val="CD3300"/>
                </a:solidFill>
              </a:rPr>
              <a:t>"8859_1"</a:t>
            </a:r>
            <a:r>
              <a:rPr lang="en-US" dirty="0">
                <a:solidFill>
                  <a:srgbClr val="555555"/>
                </a:solidFill>
              </a:rPr>
              <a:t>), </a:t>
            </a:r>
            <a:r>
              <a:rPr lang="en-US" b="1" dirty="0">
                <a:solidFill>
                  <a:srgbClr val="00669A"/>
                </a:solidFill>
              </a:rPr>
              <a:t>true</a:t>
            </a:r>
            <a:r>
              <a:rPr lang="en-US" dirty="0">
                <a:solidFill>
                  <a:srgbClr val="555555"/>
                </a:solidFill>
              </a:rPr>
              <a:t>);</a:t>
            </a:r>
          </a:p>
          <a:p>
            <a:r>
              <a:rPr lang="en-US" dirty="0">
                <a:solidFill>
                  <a:srgbClr val="000089"/>
                </a:solidFill>
              </a:rPr>
              <a:t>String </a:t>
            </a:r>
            <a:r>
              <a:rPr lang="en-US" dirty="0" err="1">
                <a:solidFill>
                  <a:srgbClr val="000089"/>
                </a:solidFill>
              </a:rPr>
              <a:t>echoLine</a:t>
            </a:r>
            <a:r>
              <a:rPr lang="en-US" dirty="0">
                <a:solidFill>
                  <a:srgbClr val="555555"/>
                </a:solidFill>
              </a:rPr>
              <a:t>;</a:t>
            </a:r>
          </a:p>
          <a:p>
            <a:r>
              <a:rPr lang="en-US" b="1" dirty="0">
                <a:solidFill>
                  <a:srgbClr val="00669A"/>
                </a:solidFill>
              </a:rPr>
              <a:t>while </a:t>
            </a:r>
            <a:r>
              <a:rPr lang="en-US" dirty="0">
                <a:solidFill>
                  <a:srgbClr val="555555"/>
                </a:solidFill>
              </a:rPr>
              <a:t>((</a:t>
            </a:r>
            <a:r>
              <a:rPr lang="en-US" dirty="0" err="1">
                <a:solidFill>
                  <a:srgbClr val="000089"/>
                </a:solidFill>
              </a:rPr>
              <a:t>echoLine</a:t>
            </a:r>
            <a:r>
              <a:rPr lang="en-US" dirty="0">
                <a:solidFill>
                  <a:srgbClr val="000089"/>
                </a:solidFill>
              </a:rPr>
              <a:t> </a:t>
            </a:r>
            <a:r>
              <a:rPr lang="en-US" dirty="0">
                <a:solidFill>
                  <a:srgbClr val="555555"/>
                </a:solidFill>
              </a:rPr>
              <a:t>= </a:t>
            </a:r>
            <a:r>
              <a:rPr lang="en-US" dirty="0" err="1">
                <a:solidFill>
                  <a:srgbClr val="000089"/>
                </a:solidFill>
              </a:rPr>
              <a:t>is</a:t>
            </a:r>
            <a:r>
              <a:rPr lang="en-US" dirty="0" err="1">
                <a:solidFill>
                  <a:srgbClr val="555555"/>
                </a:solidFill>
              </a:rPr>
              <a:t>.</a:t>
            </a:r>
            <a:r>
              <a:rPr lang="en-US" dirty="0" err="1">
                <a:solidFill>
                  <a:srgbClr val="33009A"/>
                </a:solidFill>
              </a:rPr>
              <a:t>readLine</a:t>
            </a:r>
            <a:r>
              <a:rPr lang="en-US" dirty="0">
                <a:solidFill>
                  <a:srgbClr val="555555"/>
                </a:solidFill>
              </a:rPr>
              <a:t>()) != </a:t>
            </a:r>
            <a:r>
              <a:rPr lang="en-US" b="1" dirty="0">
                <a:solidFill>
                  <a:srgbClr val="00669A"/>
                </a:solidFill>
              </a:rPr>
              <a:t>null</a:t>
            </a:r>
            <a:r>
              <a:rPr lang="en-US" dirty="0">
                <a:solidFill>
                  <a:srgbClr val="555555"/>
                </a:solidFill>
              </a:rPr>
              <a:t>) {</a:t>
            </a:r>
          </a:p>
          <a:p>
            <a:r>
              <a:rPr lang="en-US" dirty="0" err="1">
                <a:solidFill>
                  <a:srgbClr val="000089"/>
                </a:solidFill>
              </a:rPr>
              <a:t>System</a:t>
            </a:r>
            <a:r>
              <a:rPr lang="en-US" dirty="0" err="1">
                <a:solidFill>
                  <a:srgbClr val="555555"/>
                </a:solidFill>
              </a:rPr>
              <a:t>.</a:t>
            </a:r>
            <a:r>
              <a:rPr lang="en-US" dirty="0" err="1">
                <a:solidFill>
                  <a:srgbClr val="33009A"/>
                </a:solidFill>
              </a:rPr>
              <a:t>err</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CD3300"/>
                </a:solidFill>
              </a:rPr>
              <a:t>"Read " </a:t>
            </a:r>
            <a:r>
              <a:rPr lang="en-US" dirty="0">
                <a:solidFill>
                  <a:srgbClr val="555555"/>
                </a:solidFill>
              </a:rPr>
              <a:t>+ </a:t>
            </a:r>
            <a:r>
              <a:rPr lang="en-US" dirty="0" err="1">
                <a:solidFill>
                  <a:srgbClr val="000089"/>
                </a:solidFill>
              </a:rPr>
              <a:t>echoLine</a:t>
            </a:r>
            <a:r>
              <a:rPr lang="en-US" dirty="0">
                <a:solidFill>
                  <a:srgbClr val="555555"/>
                </a:solidFill>
              </a:rPr>
              <a:t>);</a:t>
            </a:r>
          </a:p>
          <a:p>
            <a:r>
              <a:rPr lang="en-US" dirty="0" err="1">
                <a:solidFill>
                  <a:srgbClr val="000089"/>
                </a:solidFill>
              </a:rPr>
              <a:t>os</a:t>
            </a:r>
            <a:r>
              <a:rPr lang="en-US" dirty="0" err="1">
                <a:solidFill>
                  <a:srgbClr val="555555"/>
                </a:solidFill>
              </a:rPr>
              <a:t>.</a:t>
            </a:r>
            <a:r>
              <a:rPr lang="en-US" dirty="0" err="1">
                <a:solidFill>
                  <a:srgbClr val="33009A"/>
                </a:solidFill>
              </a:rPr>
              <a:t>print</a:t>
            </a:r>
            <a:r>
              <a:rPr lang="en-US" dirty="0">
                <a:solidFill>
                  <a:srgbClr val="555555"/>
                </a:solidFill>
              </a:rPr>
              <a:t>(</a:t>
            </a:r>
            <a:r>
              <a:rPr lang="en-US" dirty="0" err="1">
                <a:solidFill>
                  <a:srgbClr val="000089"/>
                </a:solidFill>
              </a:rPr>
              <a:t>echoLine</a:t>
            </a:r>
            <a:r>
              <a:rPr lang="en-US" dirty="0">
                <a:solidFill>
                  <a:srgbClr val="000089"/>
                </a:solidFill>
              </a:rPr>
              <a:t> </a:t>
            </a:r>
            <a:r>
              <a:rPr lang="en-US" dirty="0">
                <a:solidFill>
                  <a:srgbClr val="555555"/>
                </a:solidFill>
              </a:rPr>
              <a:t>+ </a:t>
            </a:r>
            <a:r>
              <a:rPr lang="en-US" dirty="0">
                <a:solidFill>
                  <a:srgbClr val="CD3300"/>
                </a:solidFill>
              </a:rPr>
              <a:t>"\r\n"</a:t>
            </a:r>
            <a:r>
              <a:rPr lang="en-US" dirty="0">
                <a:solidFill>
                  <a:srgbClr val="555555"/>
                </a:solidFill>
              </a:rPr>
              <a:t>);</a:t>
            </a:r>
          </a:p>
          <a:p>
            <a:r>
              <a:rPr lang="en-US" dirty="0" err="1">
                <a:solidFill>
                  <a:srgbClr val="000089"/>
                </a:solidFill>
              </a:rPr>
              <a:t>os</a:t>
            </a:r>
            <a:r>
              <a:rPr lang="en-US" dirty="0" err="1">
                <a:solidFill>
                  <a:srgbClr val="555555"/>
                </a:solidFill>
              </a:rPr>
              <a:t>.</a:t>
            </a:r>
            <a:r>
              <a:rPr lang="en-US" dirty="0" err="1">
                <a:solidFill>
                  <a:srgbClr val="33009A"/>
                </a:solidFill>
              </a:rPr>
              <a:t>flush</a:t>
            </a:r>
            <a:r>
              <a:rPr lang="en-US" dirty="0">
                <a:solidFill>
                  <a:srgbClr val="555555"/>
                </a:solidFill>
              </a:rPr>
              <a:t>();</a:t>
            </a:r>
          </a:p>
          <a:p>
            <a:r>
              <a:rPr lang="en-US" dirty="0" err="1">
                <a:solidFill>
                  <a:srgbClr val="000089"/>
                </a:solidFill>
              </a:rPr>
              <a:t>System</a:t>
            </a:r>
            <a:r>
              <a:rPr lang="en-US" dirty="0" err="1">
                <a:solidFill>
                  <a:srgbClr val="555555"/>
                </a:solidFill>
              </a:rPr>
              <a:t>.</a:t>
            </a:r>
            <a:r>
              <a:rPr lang="en-US" dirty="0" err="1">
                <a:solidFill>
                  <a:srgbClr val="33009A"/>
                </a:solidFill>
              </a:rPr>
              <a:t>err</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CD3300"/>
                </a:solidFill>
              </a:rPr>
              <a:t>"Wrote " </a:t>
            </a:r>
            <a:r>
              <a:rPr lang="en-US" dirty="0">
                <a:solidFill>
                  <a:srgbClr val="555555"/>
                </a:solidFill>
              </a:rPr>
              <a:t>+ </a:t>
            </a:r>
            <a:r>
              <a:rPr lang="en-US" dirty="0" err="1">
                <a:solidFill>
                  <a:srgbClr val="000089"/>
                </a:solidFill>
              </a:rPr>
              <a:t>echoLine</a:t>
            </a:r>
            <a:r>
              <a:rPr lang="en-US" dirty="0">
                <a:solidFill>
                  <a:srgbClr val="555555"/>
                </a:solidFill>
              </a:rPr>
              <a:t>);</a:t>
            </a:r>
          </a:p>
          <a:p>
            <a:r>
              <a:rPr lang="en-US" dirty="0">
                <a:solidFill>
                  <a:srgbClr val="555555"/>
                </a:solidFill>
              </a:rPr>
              <a:t>}</a:t>
            </a:r>
          </a:p>
          <a:p>
            <a:r>
              <a:rPr lang="en-US" dirty="0" err="1">
                <a:solidFill>
                  <a:srgbClr val="000089"/>
                </a:solidFill>
              </a:rPr>
              <a:t>System</a:t>
            </a:r>
            <a:r>
              <a:rPr lang="en-US" dirty="0" err="1">
                <a:solidFill>
                  <a:srgbClr val="555555"/>
                </a:solidFill>
              </a:rPr>
              <a:t>.</a:t>
            </a:r>
            <a:r>
              <a:rPr lang="en-US" dirty="0" err="1">
                <a:solidFill>
                  <a:srgbClr val="33009A"/>
                </a:solidFill>
              </a:rPr>
              <a:t>err</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CD3300"/>
                </a:solidFill>
              </a:rPr>
              <a:t>"All done!"</a:t>
            </a:r>
            <a:r>
              <a:rPr lang="en-US" dirty="0">
                <a:solidFill>
                  <a:srgbClr val="555555"/>
                </a:solidFill>
              </a:rPr>
              <a:t>);</a:t>
            </a:r>
          </a:p>
          <a:p>
            <a:r>
              <a:rPr lang="en-US" dirty="0">
                <a:solidFill>
                  <a:srgbClr val="555555"/>
                </a:solidFill>
              </a:rPr>
              <a:t>}</a:t>
            </a:r>
            <a:endParaRPr lang="en-US" dirty="0"/>
          </a:p>
        </p:txBody>
      </p:sp>
      <p:sp>
        <p:nvSpPr>
          <p:cNvPr id="5" name="Rectangle 4"/>
          <p:cNvSpPr/>
          <p:nvPr/>
        </p:nvSpPr>
        <p:spPr>
          <a:xfrm>
            <a:off x="7812741" y="381629"/>
            <a:ext cx="4007223" cy="6463308"/>
          </a:xfrm>
          <a:prstGeom prst="rect">
            <a:avLst/>
          </a:prstGeom>
        </p:spPr>
        <p:txBody>
          <a:bodyPr wrap="square">
            <a:spAutoFit/>
          </a:bodyPr>
          <a:lstStyle/>
          <a:p>
            <a:r>
              <a:rPr lang="en-US" b="1" dirty="0">
                <a:solidFill>
                  <a:srgbClr val="00669A"/>
                </a:solidFill>
              </a:rPr>
              <a:t>catch </a:t>
            </a:r>
            <a:r>
              <a:rPr lang="en-US" dirty="0">
                <a:solidFill>
                  <a:srgbClr val="555555"/>
                </a:solidFill>
              </a:rPr>
              <a:t>(</a:t>
            </a:r>
            <a:r>
              <a:rPr lang="en-US" dirty="0" err="1">
                <a:solidFill>
                  <a:srgbClr val="000089"/>
                </a:solidFill>
              </a:rPr>
              <a:t>IOException</a:t>
            </a:r>
            <a:r>
              <a:rPr lang="en-US" dirty="0">
                <a:solidFill>
                  <a:srgbClr val="000089"/>
                </a:solidFill>
              </a:rPr>
              <a:t> e</a:t>
            </a:r>
            <a:r>
              <a:rPr lang="en-US" dirty="0">
                <a:solidFill>
                  <a:srgbClr val="555555"/>
                </a:solidFill>
              </a:rPr>
              <a:t>) {</a:t>
            </a:r>
          </a:p>
          <a:p>
            <a:r>
              <a:rPr lang="en-US" dirty="0" err="1">
                <a:solidFill>
                  <a:srgbClr val="000089"/>
                </a:solidFill>
              </a:rPr>
              <a:t>System</a:t>
            </a:r>
            <a:r>
              <a:rPr lang="en-US" dirty="0" err="1">
                <a:solidFill>
                  <a:srgbClr val="555555"/>
                </a:solidFill>
              </a:rPr>
              <a:t>.</a:t>
            </a:r>
            <a:r>
              <a:rPr lang="en-US" dirty="0" err="1">
                <a:solidFill>
                  <a:srgbClr val="33009A"/>
                </a:solidFill>
              </a:rPr>
              <a:t>err</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000089"/>
                </a:solidFill>
              </a:rPr>
              <a:t>e</a:t>
            </a:r>
            <a:r>
              <a:rPr lang="en-US" dirty="0">
                <a:solidFill>
                  <a:srgbClr val="555555"/>
                </a:solidFill>
              </a:rPr>
              <a:t>);</a:t>
            </a:r>
          </a:p>
          <a:p>
            <a:r>
              <a:rPr lang="en-US" dirty="0">
                <a:solidFill>
                  <a:srgbClr val="555555"/>
                </a:solidFill>
              </a:rPr>
              <a:t>} </a:t>
            </a:r>
            <a:r>
              <a:rPr lang="en-US" b="1" dirty="0">
                <a:solidFill>
                  <a:srgbClr val="00669A"/>
                </a:solidFill>
              </a:rPr>
              <a:t>finally </a:t>
            </a:r>
            <a:r>
              <a:rPr lang="en-US" dirty="0">
                <a:solidFill>
                  <a:srgbClr val="555555"/>
                </a:solidFill>
              </a:rPr>
              <a:t>{</a:t>
            </a:r>
          </a:p>
          <a:p>
            <a:r>
              <a:rPr lang="en-US" b="1" dirty="0">
                <a:solidFill>
                  <a:srgbClr val="00669A"/>
                </a:solidFill>
              </a:rPr>
              <a:t>try </a:t>
            </a:r>
            <a:r>
              <a:rPr lang="en-US" dirty="0">
                <a:solidFill>
                  <a:srgbClr val="555555"/>
                </a:solidFill>
              </a:rPr>
              <a:t>{</a:t>
            </a:r>
          </a:p>
          <a:p>
            <a:r>
              <a:rPr lang="en-US" b="1" dirty="0">
                <a:solidFill>
                  <a:srgbClr val="00669A"/>
                </a:solidFill>
              </a:rPr>
              <a:t>if </a:t>
            </a:r>
            <a:r>
              <a:rPr lang="en-US" dirty="0">
                <a:solidFill>
                  <a:srgbClr val="555555"/>
                </a:solidFill>
              </a:rPr>
              <a:t>(</a:t>
            </a:r>
            <a:r>
              <a:rPr lang="en-US" dirty="0">
                <a:solidFill>
                  <a:srgbClr val="000089"/>
                </a:solidFill>
              </a:rPr>
              <a:t>is </a:t>
            </a:r>
            <a:r>
              <a:rPr lang="en-US" dirty="0">
                <a:solidFill>
                  <a:srgbClr val="555555"/>
                </a:solidFill>
              </a:rPr>
              <a:t>!= </a:t>
            </a:r>
            <a:r>
              <a:rPr lang="en-US" b="1" dirty="0">
                <a:solidFill>
                  <a:srgbClr val="00669A"/>
                </a:solidFill>
              </a:rPr>
              <a:t>null</a:t>
            </a:r>
            <a:r>
              <a:rPr lang="en-US" dirty="0">
                <a:solidFill>
                  <a:srgbClr val="555555"/>
                </a:solidFill>
              </a:rPr>
              <a:t>)</a:t>
            </a:r>
          </a:p>
          <a:p>
            <a:r>
              <a:rPr lang="en-US" dirty="0" err="1">
                <a:solidFill>
                  <a:srgbClr val="000089"/>
                </a:solidFill>
              </a:rPr>
              <a:t>is</a:t>
            </a:r>
            <a:r>
              <a:rPr lang="en-US" dirty="0" err="1">
                <a:solidFill>
                  <a:srgbClr val="555555"/>
                </a:solidFill>
              </a:rPr>
              <a:t>.</a:t>
            </a:r>
            <a:r>
              <a:rPr lang="en-US" dirty="0" err="1">
                <a:solidFill>
                  <a:srgbClr val="33009A"/>
                </a:solidFill>
              </a:rPr>
              <a:t>close</a:t>
            </a:r>
            <a:r>
              <a:rPr lang="en-US" dirty="0">
                <a:solidFill>
                  <a:srgbClr val="555555"/>
                </a:solidFill>
              </a:rPr>
              <a:t>();</a:t>
            </a:r>
          </a:p>
          <a:p>
            <a:r>
              <a:rPr lang="en-US" b="1" dirty="0">
                <a:solidFill>
                  <a:srgbClr val="00669A"/>
                </a:solidFill>
              </a:rPr>
              <a:t>if </a:t>
            </a:r>
            <a:r>
              <a:rPr lang="en-US" dirty="0">
                <a:solidFill>
                  <a:srgbClr val="555555"/>
                </a:solidFill>
              </a:rPr>
              <a:t>(</a:t>
            </a:r>
            <a:r>
              <a:rPr lang="en-US" dirty="0" err="1">
                <a:solidFill>
                  <a:srgbClr val="000089"/>
                </a:solidFill>
              </a:rPr>
              <a:t>os</a:t>
            </a:r>
            <a:r>
              <a:rPr lang="en-US" dirty="0">
                <a:solidFill>
                  <a:srgbClr val="000089"/>
                </a:solidFill>
              </a:rPr>
              <a:t> </a:t>
            </a:r>
            <a:r>
              <a:rPr lang="en-US" dirty="0">
                <a:solidFill>
                  <a:srgbClr val="555555"/>
                </a:solidFill>
              </a:rPr>
              <a:t>!= </a:t>
            </a:r>
            <a:r>
              <a:rPr lang="en-US" b="1" dirty="0">
                <a:solidFill>
                  <a:srgbClr val="00669A"/>
                </a:solidFill>
              </a:rPr>
              <a:t>null</a:t>
            </a:r>
            <a:r>
              <a:rPr lang="en-US" dirty="0">
                <a:solidFill>
                  <a:srgbClr val="555555"/>
                </a:solidFill>
              </a:rPr>
              <a:t>)</a:t>
            </a:r>
          </a:p>
          <a:p>
            <a:r>
              <a:rPr lang="en-US" dirty="0" err="1">
                <a:solidFill>
                  <a:srgbClr val="000089"/>
                </a:solidFill>
              </a:rPr>
              <a:t>os</a:t>
            </a:r>
            <a:r>
              <a:rPr lang="en-US" dirty="0" err="1">
                <a:solidFill>
                  <a:srgbClr val="555555"/>
                </a:solidFill>
              </a:rPr>
              <a:t>.</a:t>
            </a:r>
            <a:r>
              <a:rPr lang="en-US" dirty="0" err="1">
                <a:solidFill>
                  <a:srgbClr val="33009A"/>
                </a:solidFill>
              </a:rPr>
              <a:t>close</a:t>
            </a:r>
            <a:r>
              <a:rPr lang="en-US" dirty="0">
                <a:solidFill>
                  <a:srgbClr val="555555"/>
                </a:solidFill>
              </a:rPr>
              <a:t>();</a:t>
            </a:r>
          </a:p>
          <a:p>
            <a:r>
              <a:rPr lang="en-US" b="1" dirty="0">
                <a:solidFill>
                  <a:srgbClr val="00669A"/>
                </a:solidFill>
              </a:rPr>
              <a:t>if </a:t>
            </a:r>
            <a:r>
              <a:rPr lang="en-US" dirty="0">
                <a:solidFill>
                  <a:srgbClr val="555555"/>
                </a:solidFill>
              </a:rPr>
              <a:t>(</a:t>
            </a:r>
            <a:r>
              <a:rPr lang="en-US" dirty="0" err="1">
                <a:solidFill>
                  <a:srgbClr val="000089"/>
                </a:solidFill>
              </a:rPr>
              <a:t>ios</a:t>
            </a:r>
            <a:r>
              <a:rPr lang="en-US" dirty="0">
                <a:solidFill>
                  <a:srgbClr val="000089"/>
                </a:solidFill>
              </a:rPr>
              <a:t> </a:t>
            </a:r>
            <a:r>
              <a:rPr lang="en-US" dirty="0">
                <a:solidFill>
                  <a:srgbClr val="555555"/>
                </a:solidFill>
              </a:rPr>
              <a:t>!= </a:t>
            </a:r>
            <a:r>
              <a:rPr lang="en-US" b="1" dirty="0">
                <a:solidFill>
                  <a:srgbClr val="00669A"/>
                </a:solidFill>
              </a:rPr>
              <a:t>null</a:t>
            </a:r>
            <a:r>
              <a:rPr lang="en-US" dirty="0">
                <a:solidFill>
                  <a:srgbClr val="555555"/>
                </a:solidFill>
              </a:rPr>
              <a:t>)</a:t>
            </a:r>
          </a:p>
          <a:p>
            <a:r>
              <a:rPr lang="en-US" dirty="0" err="1">
                <a:solidFill>
                  <a:srgbClr val="000089"/>
                </a:solidFill>
              </a:rPr>
              <a:t>ios</a:t>
            </a:r>
            <a:r>
              <a:rPr lang="en-US" dirty="0" err="1">
                <a:solidFill>
                  <a:srgbClr val="555555"/>
                </a:solidFill>
              </a:rPr>
              <a:t>.</a:t>
            </a:r>
            <a:r>
              <a:rPr lang="en-US" dirty="0" err="1">
                <a:solidFill>
                  <a:srgbClr val="33009A"/>
                </a:solidFill>
              </a:rPr>
              <a:t>close</a:t>
            </a:r>
            <a:r>
              <a:rPr lang="en-US" dirty="0">
                <a:solidFill>
                  <a:srgbClr val="555555"/>
                </a:solidFill>
              </a:rPr>
              <a:t>();</a:t>
            </a:r>
          </a:p>
          <a:p>
            <a:r>
              <a:rPr lang="en-US" dirty="0">
                <a:solidFill>
                  <a:srgbClr val="555555"/>
                </a:solidFill>
              </a:rPr>
              <a:t>} </a:t>
            </a:r>
            <a:r>
              <a:rPr lang="en-US" b="1" dirty="0">
                <a:solidFill>
                  <a:srgbClr val="00669A"/>
                </a:solidFill>
              </a:rPr>
              <a:t>catch </a:t>
            </a:r>
            <a:r>
              <a:rPr lang="en-US" dirty="0">
                <a:solidFill>
                  <a:srgbClr val="555555"/>
                </a:solidFill>
              </a:rPr>
              <a:t>(</a:t>
            </a:r>
            <a:r>
              <a:rPr lang="en-US" dirty="0" err="1">
                <a:solidFill>
                  <a:srgbClr val="000089"/>
                </a:solidFill>
              </a:rPr>
              <a:t>IOException</a:t>
            </a:r>
            <a:r>
              <a:rPr lang="en-US" dirty="0">
                <a:solidFill>
                  <a:srgbClr val="000089"/>
                </a:solidFill>
              </a:rPr>
              <a:t> e</a:t>
            </a:r>
            <a:r>
              <a:rPr lang="en-US" dirty="0">
                <a:solidFill>
                  <a:srgbClr val="555555"/>
                </a:solidFill>
              </a:rPr>
              <a:t>) {</a:t>
            </a:r>
          </a:p>
          <a:p>
            <a:r>
              <a:rPr lang="en-US" i="1" dirty="0">
                <a:solidFill>
                  <a:srgbClr val="35586C"/>
                </a:solidFill>
              </a:rPr>
              <a:t>// These are unlikely, but might indicate that</a:t>
            </a:r>
          </a:p>
          <a:p>
            <a:r>
              <a:rPr lang="en-US" i="1" dirty="0">
                <a:solidFill>
                  <a:srgbClr val="35586C"/>
                </a:solidFill>
              </a:rPr>
              <a:t>// the other end shut down early, a disk filled up</a:t>
            </a:r>
          </a:p>
          <a:p>
            <a:r>
              <a:rPr lang="en-US" i="1" dirty="0">
                <a:solidFill>
                  <a:srgbClr val="35586C"/>
                </a:solidFill>
              </a:rPr>
              <a:t>// but wasn't detected until close, etc.</a:t>
            </a:r>
          </a:p>
          <a:p>
            <a:r>
              <a:rPr lang="en-US" dirty="0" err="1">
                <a:solidFill>
                  <a:srgbClr val="000089"/>
                </a:solidFill>
              </a:rPr>
              <a:t>System</a:t>
            </a:r>
            <a:r>
              <a:rPr lang="en-US" dirty="0" err="1">
                <a:solidFill>
                  <a:srgbClr val="555555"/>
                </a:solidFill>
              </a:rPr>
              <a:t>.</a:t>
            </a:r>
            <a:r>
              <a:rPr lang="en-US" dirty="0" err="1">
                <a:solidFill>
                  <a:srgbClr val="33009A"/>
                </a:solidFill>
              </a:rPr>
              <a:t>err</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CD3300"/>
                </a:solidFill>
              </a:rPr>
              <a:t>"IO Error in close"</a:t>
            </a:r>
            <a:r>
              <a:rPr lang="en-US" dirty="0">
                <a:solidFill>
                  <a:srgbClr val="555555"/>
                </a:solidFill>
              </a:rPr>
              <a:t>);</a:t>
            </a:r>
          </a:p>
          <a:p>
            <a:r>
              <a:rPr lang="en-US" dirty="0">
                <a:solidFill>
                  <a:srgbClr val="555555"/>
                </a:solidFill>
              </a:rPr>
              <a:t>}</a:t>
            </a:r>
          </a:p>
          <a:p>
            <a:r>
              <a:rPr lang="en-US" dirty="0">
                <a:solidFill>
                  <a:srgbClr val="555555"/>
                </a:solidFill>
              </a:rPr>
              <a:t>}</a:t>
            </a:r>
          </a:p>
          <a:p>
            <a:r>
              <a:rPr lang="en-US" dirty="0">
                <a:solidFill>
                  <a:srgbClr val="555555"/>
                </a:solidFill>
              </a:rPr>
              <a:t>}</a:t>
            </a:r>
          </a:p>
          <a:p>
            <a:r>
              <a:rPr lang="en-US" i="1" dirty="0">
                <a:solidFill>
                  <a:srgbClr val="35586C"/>
                </a:solidFill>
              </a:rPr>
              <a:t>/*NOTREACHED*/</a:t>
            </a:r>
          </a:p>
          <a:p>
            <a:r>
              <a:rPr lang="en-US" dirty="0">
                <a:solidFill>
                  <a:srgbClr val="555555"/>
                </a:solidFill>
              </a:rPr>
              <a:t>}</a:t>
            </a:r>
          </a:p>
          <a:p>
            <a:r>
              <a:rPr lang="en-US" dirty="0">
                <a:solidFill>
                  <a:srgbClr val="555555"/>
                </a:solidFill>
              </a:rPr>
              <a:t>}</a:t>
            </a:r>
            <a:endParaRPr lang="en-US" dirty="0"/>
          </a:p>
        </p:txBody>
      </p:sp>
    </p:spTree>
    <p:custDataLst>
      <p:tags r:id="rId1"/>
    </p:custDataLst>
    <p:extLst>
      <p:ext uri="{BB962C8B-B14F-4D97-AF65-F5344CB8AC3E}">
        <p14:creationId xmlns:p14="http://schemas.microsoft.com/office/powerpoint/2010/main" val="3619164553"/>
      </p:ext>
    </p:extLst>
  </p:cSld>
  <p:clrMapOvr>
    <a:masterClrMapping/>
  </p:clrMapOvr>
  <mc:AlternateContent xmlns:mc="http://schemas.openxmlformats.org/markup-compatibility/2006" xmlns:p14="http://schemas.microsoft.com/office/powerpoint/2010/main">
    <mc:Choice Requires="p14">
      <p:transition spd="slow" p14:dur="2000" advTm="103137"/>
    </mc:Choice>
    <mc:Fallback xmlns="">
      <p:transition spd="slow" advTm="10313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79611" y="725706"/>
            <a:ext cx="10170459" cy="461665"/>
          </a:xfrm>
          <a:prstGeom prst="rect">
            <a:avLst/>
          </a:prstGeom>
        </p:spPr>
        <p:txBody>
          <a:bodyPr wrap="square">
            <a:spAutoFit/>
          </a:bodyPr>
          <a:lstStyle/>
          <a:p>
            <a:r>
              <a:rPr lang="en-US" sz="2400" b="1" dirty="0">
                <a:solidFill>
                  <a:srgbClr val="C00000"/>
                </a:solidFill>
              </a:rPr>
              <a:t>Returning Object Information Across a Network Connection</a:t>
            </a:r>
          </a:p>
        </p:txBody>
      </p:sp>
      <p:sp>
        <p:nvSpPr>
          <p:cNvPr id="5" name="Rectangle 4"/>
          <p:cNvSpPr/>
          <p:nvPr/>
        </p:nvSpPr>
        <p:spPr>
          <a:xfrm>
            <a:off x="479611" y="1449704"/>
            <a:ext cx="10815918" cy="2862322"/>
          </a:xfrm>
          <a:prstGeom prst="rect">
            <a:avLst/>
          </a:prstGeom>
        </p:spPr>
        <p:txBody>
          <a:bodyPr wrap="square">
            <a:spAutoFit/>
          </a:bodyPr>
          <a:lstStyle/>
          <a:p>
            <a:r>
              <a:rPr lang="en-US" b="1" dirty="0"/>
              <a:t>Problem</a:t>
            </a:r>
          </a:p>
          <a:p>
            <a:r>
              <a:rPr lang="en-US" dirty="0"/>
              <a:t>You need to return an object across a network connection.</a:t>
            </a:r>
          </a:p>
          <a:p>
            <a:endParaRPr lang="en-US" dirty="0"/>
          </a:p>
          <a:p>
            <a:r>
              <a:rPr lang="en-US" b="1" dirty="0"/>
              <a:t>Solution</a:t>
            </a:r>
          </a:p>
          <a:p>
            <a:r>
              <a:rPr lang="en-US" dirty="0"/>
              <a:t>Create the object you need, and write it using an </a:t>
            </a:r>
            <a:r>
              <a:rPr lang="en-US" dirty="0" err="1"/>
              <a:t>ObjectOutputStream</a:t>
            </a:r>
            <a:r>
              <a:rPr lang="en-US" dirty="0"/>
              <a:t> created on top of the socket’s output stream.</a:t>
            </a:r>
          </a:p>
          <a:p>
            <a:endParaRPr lang="en-US" dirty="0"/>
          </a:p>
          <a:p>
            <a:r>
              <a:rPr lang="en-US" b="1" dirty="0"/>
              <a:t>Discussion</a:t>
            </a:r>
          </a:p>
          <a:p>
            <a:r>
              <a:rPr lang="en-US" dirty="0"/>
              <a:t>The </a:t>
            </a:r>
            <a:r>
              <a:rPr lang="en-US" dirty="0" err="1"/>
              <a:t>DaytimeObjectServer</a:t>
            </a:r>
            <a:r>
              <a:rPr lang="en-US" dirty="0"/>
              <a:t> (the other end of that process), is a program that constructs a Date object each time it’s connected to and returns it to the client.</a:t>
            </a:r>
          </a:p>
        </p:txBody>
      </p:sp>
    </p:spTree>
    <p:extLst>
      <p:ext uri="{BB962C8B-B14F-4D97-AF65-F5344CB8AC3E}">
        <p14:creationId xmlns:p14="http://schemas.microsoft.com/office/powerpoint/2010/main" val="1957556480"/>
      </p:ext>
    </p:extLst>
  </p:cSld>
  <p:clrMapOvr>
    <a:masterClrMapping/>
  </p:clrMapOvr>
  <mc:AlternateContent xmlns:mc="http://schemas.openxmlformats.org/markup-compatibility/2006" xmlns:p14="http://schemas.microsoft.com/office/powerpoint/2010/main">
    <mc:Choice Requires="p14">
      <p:transition spd="slow" p14:dur="2000" advTm="97906"/>
    </mc:Choice>
    <mc:Fallback xmlns="">
      <p:transition spd="slow" advTm="97906"/>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17493" y="405697"/>
            <a:ext cx="9340945" cy="6186309"/>
          </a:xfrm>
          <a:prstGeom prst="rect">
            <a:avLst/>
          </a:prstGeom>
        </p:spPr>
        <p:txBody>
          <a:bodyPr wrap="square">
            <a:spAutoFit/>
          </a:bodyPr>
          <a:lstStyle/>
          <a:p>
            <a:r>
              <a:rPr lang="en-US" dirty="0"/>
              <a:t> import </a:t>
            </a:r>
            <a:r>
              <a:rPr lang="en-US" b="1" dirty="0" err="1"/>
              <a:t>java.io.ObjectOutputStream</a:t>
            </a:r>
            <a:r>
              <a:rPr lang="en-US" b="1" dirty="0"/>
              <a:t>;</a:t>
            </a:r>
            <a:endParaRPr lang="en-US" b="1" dirty="0">
              <a:solidFill>
                <a:srgbClr val="00669A"/>
              </a:solidFill>
            </a:endParaRPr>
          </a:p>
          <a:p>
            <a:r>
              <a:rPr lang="en-US" b="1" dirty="0">
                <a:solidFill>
                  <a:srgbClr val="00669A"/>
                </a:solidFill>
              </a:rPr>
              <a:t>public class </a:t>
            </a:r>
            <a:r>
              <a:rPr lang="en-US" b="1" dirty="0" err="1">
                <a:solidFill>
                  <a:srgbClr val="00AB89"/>
                </a:solidFill>
              </a:rPr>
              <a:t>DaytimeObjectServer</a:t>
            </a:r>
            <a:r>
              <a:rPr lang="en-US" b="1" dirty="0">
                <a:solidFill>
                  <a:srgbClr val="00AB89"/>
                </a:solidFill>
              </a:rPr>
              <a:t> </a:t>
            </a:r>
            <a:r>
              <a:rPr lang="en-US" dirty="0">
                <a:solidFill>
                  <a:srgbClr val="555555"/>
                </a:solidFill>
              </a:rPr>
              <a:t>{</a:t>
            </a:r>
          </a:p>
          <a:p>
            <a:r>
              <a:rPr lang="en-US" i="1" dirty="0">
                <a:solidFill>
                  <a:srgbClr val="35586C"/>
                </a:solidFill>
              </a:rPr>
              <a:t>/** The TCP port for the object time service. */</a:t>
            </a:r>
          </a:p>
          <a:p>
            <a:r>
              <a:rPr lang="en-US" b="1" dirty="0">
                <a:solidFill>
                  <a:srgbClr val="00669A"/>
                </a:solidFill>
              </a:rPr>
              <a:t>	public static final </a:t>
            </a:r>
            <a:r>
              <a:rPr lang="en-US" b="1" dirty="0">
                <a:solidFill>
                  <a:srgbClr val="007789"/>
                </a:solidFill>
              </a:rPr>
              <a:t>short </a:t>
            </a:r>
            <a:r>
              <a:rPr lang="en-US" dirty="0">
                <a:solidFill>
                  <a:srgbClr val="000089"/>
                </a:solidFill>
              </a:rPr>
              <a:t>TIME_PORT </a:t>
            </a:r>
            <a:r>
              <a:rPr lang="en-US" dirty="0">
                <a:solidFill>
                  <a:srgbClr val="555555"/>
                </a:solidFill>
              </a:rPr>
              <a:t>= </a:t>
            </a:r>
            <a:r>
              <a:rPr lang="en-US" dirty="0">
                <a:solidFill>
                  <a:srgbClr val="FF6600"/>
                </a:solidFill>
              </a:rPr>
              <a:t>1951</a:t>
            </a:r>
            <a:r>
              <a:rPr lang="en-US" dirty="0">
                <a:solidFill>
                  <a:srgbClr val="555555"/>
                </a:solidFill>
              </a:rPr>
              <a:t>;</a:t>
            </a:r>
          </a:p>
          <a:p>
            <a:r>
              <a:rPr lang="en-US" b="1" dirty="0">
                <a:solidFill>
                  <a:srgbClr val="00669A"/>
                </a:solidFill>
              </a:rPr>
              <a:t>	public static </a:t>
            </a:r>
            <a:r>
              <a:rPr lang="en-US" b="1" dirty="0">
                <a:solidFill>
                  <a:srgbClr val="007789"/>
                </a:solidFill>
              </a:rPr>
              <a:t>void </a:t>
            </a:r>
            <a:r>
              <a:rPr lang="en-US" dirty="0">
                <a:solidFill>
                  <a:srgbClr val="CD00FF"/>
                </a:solidFill>
              </a:rPr>
              <a:t>main</a:t>
            </a:r>
            <a:r>
              <a:rPr lang="en-US" dirty="0">
                <a:solidFill>
                  <a:srgbClr val="555555"/>
                </a:solidFill>
              </a:rPr>
              <a:t>(</a:t>
            </a:r>
            <a:r>
              <a:rPr lang="en-US" dirty="0">
                <a:solidFill>
                  <a:srgbClr val="000089"/>
                </a:solidFill>
              </a:rPr>
              <a:t>String</a:t>
            </a:r>
            <a:r>
              <a:rPr lang="en-US" dirty="0">
                <a:solidFill>
                  <a:srgbClr val="555555"/>
                </a:solidFill>
              </a:rPr>
              <a:t>[] </a:t>
            </a:r>
            <a:r>
              <a:rPr lang="en-US" dirty="0" err="1">
                <a:solidFill>
                  <a:srgbClr val="000089"/>
                </a:solidFill>
              </a:rPr>
              <a:t>argv</a:t>
            </a:r>
            <a:r>
              <a:rPr lang="en-US" dirty="0">
                <a:solidFill>
                  <a:srgbClr val="555555"/>
                </a:solidFill>
              </a:rPr>
              <a:t>) {</a:t>
            </a:r>
          </a:p>
          <a:p>
            <a:r>
              <a:rPr lang="en-US" dirty="0">
                <a:solidFill>
                  <a:srgbClr val="000089"/>
                </a:solidFill>
              </a:rPr>
              <a:t>	</a:t>
            </a:r>
            <a:r>
              <a:rPr lang="en-US" dirty="0" err="1">
                <a:solidFill>
                  <a:srgbClr val="000089"/>
                </a:solidFill>
              </a:rPr>
              <a:t>ServerSocket</a:t>
            </a:r>
            <a:r>
              <a:rPr lang="en-US" dirty="0">
                <a:solidFill>
                  <a:srgbClr val="000089"/>
                </a:solidFill>
              </a:rPr>
              <a:t> sock</a:t>
            </a:r>
            <a:r>
              <a:rPr lang="en-US" dirty="0">
                <a:solidFill>
                  <a:srgbClr val="555555"/>
                </a:solidFill>
              </a:rPr>
              <a:t>;</a:t>
            </a:r>
          </a:p>
          <a:p>
            <a:r>
              <a:rPr lang="en-US" dirty="0">
                <a:solidFill>
                  <a:srgbClr val="000089"/>
                </a:solidFill>
              </a:rPr>
              <a:t>	Socket </a:t>
            </a:r>
            <a:r>
              <a:rPr lang="en-US" dirty="0" err="1">
                <a:solidFill>
                  <a:srgbClr val="000089"/>
                </a:solidFill>
              </a:rPr>
              <a:t>clientSock</a:t>
            </a:r>
            <a:r>
              <a:rPr lang="en-US" dirty="0">
                <a:solidFill>
                  <a:srgbClr val="555555"/>
                </a:solidFill>
              </a:rPr>
              <a:t>;</a:t>
            </a:r>
          </a:p>
          <a:p>
            <a:r>
              <a:rPr lang="en-US" b="1" dirty="0">
                <a:solidFill>
                  <a:srgbClr val="00669A"/>
                </a:solidFill>
              </a:rPr>
              <a:t>	try </a:t>
            </a:r>
            <a:r>
              <a:rPr lang="en-US" dirty="0">
                <a:solidFill>
                  <a:srgbClr val="555555"/>
                </a:solidFill>
              </a:rPr>
              <a:t>{</a:t>
            </a:r>
          </a:p>
          <a:p>
            <a:r>
              <a:rPr lang="en-US" dirty="0">
                <a:solidFill>
                  <a:srgbClr val="000089"/>
                </a:solidFill>
              </a:rPr>
              <a:t>		sock </a:t>
            </a:r>
            <a:r>
              <a:rPr lang="en-US" dirty="0">
                <a:solidFill>
                  <a:srgbClr val="555555"/>
                </a:solidFill>
              </a:rPr>
              <a:t>= </a:t>
            </a:r>
            <a:r>
              <a:rPr lang="en-US" b="1" dirty="0">
                <a:solidFill>
                  <a:srgbClr val="00669A"/>
                </a:solidFill>
              </a:rPr>
              <a:t>new </a:t>
            </a:r>
            <a:r>
              <a:rPr lang="en-US" dirty="0" err="1">
                <a:solidFill>
                  <a:srgbClr val="000089"/>
                </a:solidFill>
              </a:rPr>
              <a:t>ServerSocket</a:t>
            </a:r>
            <a:r>
              <a:rPr lang="en-US" dirty="0">
                <a:solidFill>
                  <a:srgbClr val="555555"/>
                </a:solidFill>
              </a:rPr>
              <a:t>(</a:t>
            </a:r>
            <a:r>
              <a:rPr lang="en-US" dirty="0">
                <a:solidFill>
                  <a:srgbClr val="000089"/>
                </a:solidFill>
              </a:rPr>
              <a:t>TIME_PORT</a:t>
            </a:r>
            <a:r>
              <a:rPr lang="en-US" dirty="0">
                <a:solidFill>
                  <a:srgbClr val="555555"/>
                </a:solidFill>
              </a:rPr>
              <a:t>);</a:t>
            </a:r>
          </a:p>
          <a:p>
            <a:r>
              <a:rPr lang="en-US" b="1" dirty="0">
                <a:solidFill>
                  <a:srgbClr val="00669A"/>
                </a:solidFill>
              </a:rPr>
              <a:t>		while </a:t>
            </a:r>
            <a:r>
              <a:rPr lang="en-US" dirty="0">
                <a:solidFill>
                  <a:srgbClr val="555555"/>
                </a:solidFill>
              </a:rPr>
              <a:t>((</a:t>
            </a:r>
            <a:r>
              <a:rPr lang="en-US" dirty="0" err="1">
                <a:solidFill>
                  <a:srgbClr val="000089"/>
                </a:solidFill>
              </a:rPr>
              <a:t>clientSock</a:t>
            </a:r>
            <a:r>
              <a:rPr lang="en-US" dirty="0">
                <a:solidFill>
                  <a:srgbClr val="000089"/>
                </a:solidFill>
              </a:rPr>
              <a:t> </a:t>
            </a:r>
            <a:r>
              <a:rPr lang="en-US" dirty="0">
                <a:solidFill>
                  <a:srgbClr val="555555"/>
                </a:solidFill>
              </a:rPr>
              <a:t>= </a:t>
            </a:r>
            <a:r>
              <a:rPr lang="en-US" dirty="0" err="1">
                <a:solidFill>
                  <a:srgbClr val="000089"/>
                </a:solidFill>
              </a:rPr>
              <a:t>sock</a:t>
            </a:r>
            <a:r>
              <a:rPr lang="en-US" dirty="0" err="1">
                <a:solidFill>
                  <a:srgbClr val="555555"/>
                </a:solidFill>
              </a:rPr>
              <a:t>.</a:t>
            </a:r>
            <a:r>
              <a:rPr lang="en-US" dirty="0" err="1">
                <a:solidFill>
                  <a:srgbClr val="33009A"/>
                </a:solidFill>
              </a:rPr>
              <a:t>accept</a:t>
            </a:r>
            <a:r>
              <a:rPr lang="en-US" dirty="0">
                <a:solidFill>
                  <a:srgbClr val="555555"/>
                </a:solidFill>
              </a:rPr>
              <a:t>()) != </a:t>
            </a:r>
            <a:r>
              <a:rPr lang="en-US" b="1" dirty="0">
                <a:solidFill>
                  <a:srgbClr val="00669A"/>
                </a:solidFill>
              </a:rPr>
              <a:t>null</a:t>
            </a:r>
            <a:r>
              <a:rPr lang="en-US" dirty="0">
                <a:solidFill>
                  <a:srgbClr val="555555"/>
                </a:solidFill>
              </a:rPr>
              <a:t>) {</a:t>
            </a:r>
          </a:p>
          <a:p>
            <a:r>
              <a:rPr lang="en-US" dirty="0">
                <a:solidFill>
                  <a:srgbClr val="000089"/>
                </a:solidFill>
              </a:rPr>
              <a:t>		</a:t>
            </a:r>
            <a:r>
              <a:rPr lang="en-US" dirty="0" err="1">
                <a:solidFill>
                  <a:srgbClr val="000089"/>
                </a:solidFill>
              </a:rPr>
              <a:t>System</a:t>
            </a:r>
            <a:r>
              <a:rPr lang="en-US" dirty="0" err="1">
                <a:solidFill>
                  <a:srgbClr val="555555"/>
                </a:solidFill>
              </a:rPr>
              <a:t>.</a:t>
            </a:r>
            <a:r>
              <a:rPr lang="en-US" dirty="0" err="1">
                <a:solidFill>
                  <a:srgbClr val="33009A"/>
                </a:solidFill>
              </a:rPr>
              <a:t>out</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CD3300"/>
                </a:solidFill>
              </a:rPr>
              <a:t>"Accept from " </a:t>
            </a:r>
            <a:r>
              <a:rPr lang="en-US" dirty="0">
                <a:solidFill>
                  <a:srgbClr val="555555"/>
                </a:solidFill>
              </a:rPr>
              <a:t>+</a:t>
            </a:r>
            <a:r>
              <a:rPr lang="en-US" dirty="0" err="1">
                <a:solidFill>
                  <a:srgbClr val="000089"/>
                </a:solidFill>
              </a:rPr>
              <a:t>clientSock</a:t>
            </a:r>
            <a:r>
              <a:rPr lang="en-US" dirty="0" err="1">
                <a:solidFill>
                  <a:srgbClr val="555555"/>
                </a:solidFill>
              </a:rPr>
              <a:t>.</a:t>
            </a:r>
            <a:r>
              <a:rPr lang="en-US" dirty="0" err="1">
                <a:solidFill>
                  <a:srgbClr val="33009A"/>
                </a:solidFill>
              </a:rPr>
              <a:t>getInetAddress</a:t>
            </a:r>
            <a:r>
              <a:rPr lang="en-US" dirty="0">
                <a:solidFill>
                  <a:srgbClr val="555555"/>
                </a:solidFill>
              </a:rPr>
              <a:t>());</a:t>
            </a:r>
          </a:p>
          <a:p>
            <a:r>
              <a:rPr lang="en-US" dirty="0">
                <a:solidFill>
                  <a:srgbClr val="000089"/>
                </a:solidFill>
              </a:rPr>
              <a:t>		</a:t>
            </a:r>
            <a:r>
              <a:rPr lang="en-US" dirty="0" err="1">
                <a:solidFill>
                  <a:srgbClr val="000089"/>
                </a:solidFill>
              </a:rPr>
              <a:t>ObjectOutputStream</a:t>
            </a:r>
            <a:r>
              <a:rPr lang="en-US" dirty="0">
                <a:solidFill>
                  <a:srgbClr val="000089"/>
                </a:solidFill>
              </a:rPr>
              <a:t> </a:t>
            </a:r>
            <a:r>
              <a:rPr lang="en-US" dirty="0" err="1">
                <a:solidFill>
                  <a:srgbClr val="000089"/>
                </a:solidFill>
              </a:rPr>
              <a:t>os</a:t>
            </a:r>
            <a:r>
              <a:rPr lang="en-US" dirty="0">
                <a:solidFill>
                  <a:srgbClr val="000089"/>
                </a:solidFill>
              </a:rPr>
              <a:t> </a:t>
            </a:r>
            <a:r>
              <a:rPr lang="en-US" dirty="0">
                <a:solidFill>
                  <a:srgbClr val="555555"/>
                </a:solidFill>
              </a:rPr>
              <a:t>= </a:t>
            </a:r>
            <a:r>
              <a:rPr lang="en-US" b="1" dirty="0">
                <a:solidFill>
                  <a:srgbClr val="00669A"/>
                </a:solidFill>
              </a:rPr>
              <a:t>new 							</a:t>
            </a:r>
            <a:r>
              <a:rPr lang="en-US" dirty="0" err="1">
                <a:solidFill>
                  <a:srgbClr val="000089"/>
                </a:solidFill>
              </a:rPr>
              <a:t>ObjectOutputStream</a:t>
            </a:r>
            <a:r>
              <a:rPr lang="en-US" dirty="0">
                <a:solidFill>
                  <a:srgbClr val="555555"/>
                </a:solidFill>
              </a:rPr>
              <a:t>(</a:t>
            </a:r>
            <a:r>
              <a:rPr lang="en-US" dirty="0" err="1">
                <a:solidFill>
                  <a:srgbClr val="000089"/>
                </a:solidFill>
              </a:rPr>
              <a:t>clientSock</a:t>
            </a:r>
            <a:r>
              <a:rPr lang="en-US" dirty="0" err="1">
                <a:solidFill>
                  <a:srgbClr val="555555"/>
                </a:solidFill>
              </a:rPr>
              <a:t>.</a:t>
            </a:r>
            <a:r>
              <a:rPr lang="en-US" dirty="0" err="1">
                <a:solidFill>
                  <a:srgbClr val="33009A"/>
                </a:solidFill>
              </a:rPr>
              <a:t>getOutputStream</a:t>
            </a:r>
            <a:r>
              <a:rPr lang="en-US" dirty="0">
                <a:solidFill>
                  <a:srgbClr val="555555"/>
                </a:solidFill>
              </a:rPr>
              <a:t>());</a:t>
            </a:r>
          </a:p>
          <a:p>
            <a:r>
              <a:rPr lang="en-US" i="1" dirty="0">
                <a:solidFill>
                  <a:srgbClr val="35586C"/>
                </a:solidFill>
              </a:rPr>
              <a:t>		// Construct and write the Object</a:t>
            </a:r>
          </a:p>
          <a:p>
            <a:r>
              <a:rPr lang="en-US" dirty="0">
                <a:solidFill>
                  <a:srgbClr val="000089"/>
                </a:solidFill>
              </a:rPr>
              <a:t>		</a:t>
            </a:r>
            <a:r>
              <a:rPr lang="en-US" dirty="0" err="1">
                <a:solidFill>
                  <a:srgbClr val="000089"/>
                </a:solidFill>
              </a:rPr>
              <a:t>os</a:t>
            </a:r>
            <a:r>
              <a:rPr lang="en-US" dirty="0" err="1">
                <a:solidFill>
                  <a:srgbClr val="555555"/>
                </a:solidFill>
              </a:rPr>
              <a:t>.</a:t>
            </a:r>
            <a:r>
              <a:rPr lang="en-US" dirty="0" err="1">
                <a:solidFill>
                  <a:srgbClr val="33009A"/>
                </a:solidFill>
              </a:rPr>
              <a:t>writeObject</a:t>
            </a:r>
            <a:r>
              <a:rPr lang="en-US" dirty="0">
                <a:solidFill>
                  <a:srgbClr val="555555"/>
                </a:solidFill>
              </a:rPr>
              <a:t>(</a:t>
            </a:r>
            <a:r>
              <a:rPr lang="en-US" b="1" dirty="0">
                <a:solidFill>
                  <a:srgbClr val="00669A"/>
                </a:solidFill>
              </a:rPr>
              <a:t>new </a:t>
            </a:r>
            <a:r>
              <a:rPr lang="en-US" dirty="0">
                <a:solidFill>
                  <a:srgbClr val="000089"/>
                </a:solidFill>
              </a:rPr>
              <a:t>Date</a:t>
            </a:r>
            <a:r>
              <a:rPr lang="en-US" dirty="0">
                <a:solidFill>
                  <a:srgbClr val="555555"/>
                </a:solidFill>
              </a:rPr>
              <a:t>());</a:t>
            </a:r>
          </a:p>
          <a:p>
            <a:r>
              <a:rPr lang="en-US" dirty="0">
                <a:solidFill>
                  <a:srgbClr val="000089"/>
                </a:solidFill>
              </a:rPr>
              <a:t>		</a:t>
            </a:r>
            <a:r>
              <a:rPr lang="en-US" dirty="0" err="1">
                <a:solidFill>
                  <a:srgbClr val="000089"/>
                </a:solidFill>
              </a:rPr>
              <a:t>os</a:t>
            </a:r>
            <a:r>
              <a:rPr lang="en-US" dirty="0" err="1">
                <a:solidFill>
                  <a:srgbClr val="555555"/>
                </a:solidFill>
              </a:rPr>
              <a:t>.</a:t>
            </a:r>
            <a:r>
              <a:rPr lang="en-US" dirty="0" err="1">
                <a:solidFill>
                  <a:srgbClr val="33009A"/>
                </a:solidFill>
              </a:rPr>
              <a:t>close</a:t>
            </a:r>
            <a:r>
              <a:rPr lang="en-US" dirty="0">
                <a:solidFill>
                  <a:srgbClr val="555555"/>
                </a:solidFill>
              </a:rPr>
              <a:t>();</a:t>
            </a:r>
          </a:p>
          <a:p>
            <a:r>
              <a:rPr lang="en-US" dirty="0">
                <a:solidFill>
                  <a:srgbClr val="555555"/>
                </a:solidFill>
              </a:rPr>
              <a:t>	}</a:t>
            </a:r>
          </a:p>
          <a:p>
            <a:r>
              <a:rPr lang="en-US" dirty="0">
                <a:solidFill>
                  <a:srgbClr val="555555"/>
                </a:solidFill>
              </a:rPr>
              <a:t>	} </a:t>
            </a:r>
            <a:r>
              <a:rPr lang="en-US" b="1" dirty="0">
                <a:solidFill>
                  <a:srgbClr val="00669A"/>
                </a:solidFill>
              </a:rPr>
              <a:t>catch </a:t>
            </a:r>
            <a:r>
              <a:rPr lang="en-US" dirty="0">
                <a:solidFill>
                  <a:srgbClr val="555555"/>
                </a:solidFill>
              </a:rPr>
              <a:t>(</a:t>
            </a:r>
            <a:r>
              <a:rPr lang="en-US" dirty="0" err="1">
                <a:solidFill>
                  <a:srgbClr val="000089"/>
                </a:solidFill>
              </a:rPr>
              <a:t>IOException</a:t>
            </a:r>
            <a:r>
              <a:rPr lang="en-US" dirty="0">
                <a:solidFill>
                  <a:srgbClr val="000089"/>
                </a:solidFill>
              </a:rPr>
              <a:t> e</a:t>
            </a:r>
            <a:r>
              <a:rPr lang="en-US" dirty="0">
                <a:solidFill>
                  <a:srgbClr val="555555"/>
                </a:solidFill>
              </a:rPr>
              <a:t>) {</a:t>
            </a:r>
          </a:p>
          <a:p>
            <a:r>
              <a:rPr lang="en-US" dirty="0">
                <a:solidFill>
                  <a:srgbClr val="000089"/>
                </a:solidFill>
              </a:rPr>
              <a:t>		</a:t>
            </a:r>
            <a:r>
              <a:rPr lang="en-US" dirty="0" err="1">
                <a:solidFill>
                  <a:srgbClr val="000089"/>
                </a:solidFill>
              </a:rPr>
              <a:t>System</a:t>
            </a:r>
            <a:r>
              <a:rPr lang="en-US" dirty="0" err="1">
                <a:solidFill>
                  <a:srgbClr val="555555"/>
                </a:solidFill>
              </a:rPr>
              <a:t>.</a:t>
            </a:r>
            <a:r>
              <a:rPr lang="en-US" dirty="0" err="1">
                <a:solidFill>
                  <a:srgbClr val="33009A"/>
                </a:solidFill>
              </a:rPr>
              <a:t>err</a:t>
            </a:r>
            <a:r>
              <a:rPr lang="en-US" dirty="0" err="1">
                <a:solidFill>
                  <a:srgbClr val="555555"/>
                </a:solidFill>
              </a:rPr>
              <a:t>.</a:t>
            </a:r>
            <a:r>
              <a:rPr lang="en-US" dirty="0" err="1">
                <a:solidFill>
                  <a:srgbClr val="33009A"/>
                </a:solidFill>
              </a:rPr>
              <a:t>println</a:t>
            </a:r>
            <a:r>
              <a:rPr lang="en-US" dirty="0">
                <a:solidFill>
                  <a:srgbClr val="555555"/>
                </a:solidFill>
              </a:rPr>
              <a:t>(</a:t>
            </a:r>
            <a:r>
              <a:rPr lang="en-US" dirty="0">
                <a:solidFill>
                  <a:srgbClr val="000089"/>
                </a:solidFill>
              </a:rPr>
              <a:t>e</a:t>
            </a:r>
            <a:r>
              <a:rPr lang="en-US" dirty="0">
                <a:solidFill>
                  <a:srgbClr val="555555"/>
                </a:solidFill>
              </a:rPr>
              <a:t>);</a:t>
            </a:r>
          </a:p>
          <a:p>
            <a:r>
              <a:rPr lang="en-US" dirty="0">
                <a:solidFill>
                  <a:srgbClr val="555555"/>
                </a:solidFill>
              </a:rPr>
              <a:t>	}</a:t>
            </a:r>
          </a:p>
          <a:p>
            <a:r>
              <a:rPr lang="en-US" dirty="0">
                <a:solidFill>
                  <a:srgbClr val="555555"/>
                </a:solidFill>
              </a:rPr>
              <a:t>	}</a:t>
            </a:r>
          </a:p>
          <a:p>
            <a:r>
              <a:rPr lang="en-US" dirty="0">
                <a:solidFill>
                  <a:srgbClr val="555555"/>
                </a:solidFill>
              </a:rPr>
              <a:t>}</a:t>
            </a:r>
            <a:endParaRPr lang="en-US" dirty="0"/>
          </a:p>
        </p:txBody>
      </p:sp>
    </p:spTree>
    <p:custDataLst>
      <p:tags r:id="rId1"/>
    </p:custDataLst>
    <p:extLst>
      <p:ext uri="{BB962C8B-B14F-4D97-AF65-F5344CB8AC3E}">
        <p14:creationId xmlns:p14="http://schemas.microsoft.com/office/powerpoint/2010/main" val="3174115690"/>
      </p:ext>
    </p:extLst>
  </p:cSld>
  <p:clrMapOvr>
    <a:masterClrMapping/>
  </p:clrMapOvr>
  <mc:AlternateContent xmlns:mc="http://schemas.openxmlformats.org/markup-compatibility/2006" xmlns:p14="http://schemas.microsoft.com/office/powerpoint/2010/main">
    <mc:Choice Requires="p14">
      <p:transition spd="slow" p14:dur="2000" advTm="101727"/>
    </mc:Choice>
    <mc:Fallback xmlns="">
      <p:transition spd="slow" advTm="10172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wipe(down)">
                                      <p:cBhvr>
                                        <p:cTn id="7" dur="500"/>
                                        <p:tgtEl>
                                          <p:spTgt spid="4">
                                            <p:txEl>
                                              <p:pRg st="3" end="3"/>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wipe(down)">
                                      <p:cBhvr>
                                        <p:cTn id="10" dur="500"/>
                                        <p:tgtEl>
                                          <p:spTgt spid="4">
                                            <p:txEl>
                                              <p:pRg st="4" end="4"/>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animEffect transition="in" filter="wipe(down)">
                                      <p:cBhvr>
                                        <p:cTn id="13" dur="500"/>
                                        <p:tgtEl>
                                          <p:spTgt spid="4">
                                            <p:txEl>
                                              <p:pRg st="5" end="5"/>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4">
                                            <p:txEl>
                                              <p:pRg st="6" end="6"/>
                                            </p:txEl>
                                          </p:spTgt>
                                        </p:tgtEl>
                                        <p:attrNameLst>
                                          <p:attrName>style.visibility</p:attrName>
                                        </p:attrNameLst>
                                      </p:cBhvr>
                                      <p:to>
                                        <p:strVal val="visible"/>
                                      </p:to>
                                    </p:set>
                                    <p:animEffect transition="in" filter="wipe(down)">
                                      <p:cBhvr>
                                        <p:cTn id="16" dur="500"/>
                                        <p:tgtEl>
                                          <p:spTgt spid="4">
                                            <p:txEl>
                                              <p:pRg st="6" end="6"/>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animEffect transition="in" filter="wipe(down)">
                                      <p:cBhvr>
                                        <p:cTn id="21" dur="500"/>
                                        <p:tgtEl>
                                          <p:spTgt spid="4">
                                            <p:txEl>
                                              <p:pRg st="7" end="7"/>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4">
                                            <p:txEl>
                                              <p:pRg st="8" end="8"/>
                                            </p:txEl>
                                          </p:spTgt>
                                        </p:tgtEl>
                                        <p:attrNameLst>
                                          <p:attrName>style.visibility</p:attrName>
                                        </p:attrNameLst>
                                      </p:cBhvr>
                                      <p:to>
                                        <p:strVal val="visible"/>
                                      </p:to>
                                    </p:set>
                                    <p:animEffect transition="in" filter="wipe(down)">
                                      <p:cBhvr>
                                        <p:cTn id="24" dur="500"/>
                                        <p:tgtEl>
                                          <p:spTgt spid="4">
                                            <p:txEl>
                                              <p:pRg st="8" end="8"/>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4">
                                            <p:txEl>
                                              <p:pRg st="9" end="9"/>
                                            </p:txEl>
                                          </p:spTgt>
                                        </p:tgtEl>
                                        <p:attrNameLst>
                                          <p:attrName>style.visibility</p:attrName>
                                        </p:attrNameLst>
                                      </p:cBhvr>
                                      <p:to>
                                        <p:strVal val="visible"/>
                                      </p:to>
                                    </p:set>
                                    <p:animEffect transition="in" filter="wipe(down)">
                                      <p:cBhvr>
                                        <p:cTn id="29" dur="500"/>
                                        <p:tgtEl>
                                          <p:spTgt spid="4">
                                            <p:txEl>
                                              <p:pRg st="9" end="9"/>
                                            </p:txEl>
                                          </p:spTgt>
                                        </p:tgtEl>
                                      </p:cBhvr>
                                    </p:animEffect>
                                  </p:childTnLst>
                                </p:cTn>
                              </p:par>
                              <p:par>
                                <p:cTn id="30" presetID="22" presetClass="entr" presetSubtype="4" fill="hold" nodeType="withEffect">
                                  <p:stCondLst>
                                    <p:cond delay="0"/>
                                  </p:stCondLst>
                                  <p:childTnLst>
                                    <p:set>
                                      <p:cBhvr>
                                        <p:cTn id="31" dur="1" fill="hold">
                                          <p:stCondLst>
                                            <p:cond delay="0"/>
                                          </p:stCondLst>
                                        </p:cTn>
                                        <p:tgtEl>
                                          <p:spTgt spid="4">
                                            <p:txEl>
                                              <p:pRg st="10" end="10"/>
                                            </p:txEl>
                                          </p:spTgt>
                                        </p:tgtEl>
                                        <p:attrNameLst>
                                          <p:attrName>style.visibility</p:attrName>
                                        </p:attrNameLst>
                                      </p:cBhvr>
                                      <p:to>
                                        <p:strVal val="visible"/>
                                      </p:to>
                                    </p:set>
                                    <p:animEffect transition="in" filter="wipe(down)">
                                      <p:cBhvr>
                                        <p:cTn id="32" dur="500"/>
                                        <p:tgtEl>
                                          <p:spTgt spid="4">
                                            <p:txEl>
                                              <p:pRg st="10" end="1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nodeType="clickEffect">
                                  <p:stCondLst>
                                    <p:cond delay="0"/>
                                  </p:stCondLst>
                                  <p:childTnLst>
                                    <p:set>
                                      <p:cBhvr>
                                        <p:cTn id="36" dur="1" fill="hold">
                                          <p:stCondLst>
                                            <p:cond delay="0"/>
                                          </p:stCondLst>
                                        </p:cTn>
                                        <p:tgtEl>
                                          <p:spTgt spid="4">
                                            <p:txEl>
                                              <p:pRg st="11" end="11"/>
                                            </p:txEl>
                                          </p:spTgt>
                                        </p:tgtEl>
                                        <p:attrNameLst>
                                          <p:attrName>style.visibility</p:attrName>
                                        </p:attrNameLst>
                                      </p:cBhvr>
                                      <p:to>
                                        <p:strVal val="visible"/>
                                      </p:to>
                                    </p:set>
                                    <p:animEffect transition="in" filter="circle(in)">
                                      <p:cBhvr>
                                        <p:cTn id="37" dur="2000"/>
                                        <p:tgtEl>
                                          <p:spTgt spid="4">
                                            <p:txEl>
                                              <p:pRg st="11" end="11"/>
                                            </p:txEl>
                                          </p:spTgt>
                                        </p:tgtEl>
                                      </p:cBhvr>
                                    </p:animEffect>
                                  </p:childTnLst>
                                </p:cTn>
                              </p:par>
                              <p:par>
                                <p:cTn id="38" presetID="6" presetClass="entr" presetSubtype="16" fill="hold" nodeType="withEffect">
                                  <p:stCondLst>
                                    <p:cond delay="0"/>
                                  </p:stCondLst>
                                  <p:childTnLst>
                                    <p:set>
                                      <p:cBhvr>
                                        <p:cTn id="39" dur="1" fill="hold">
                                          <p:stCondLst>
                                            <p:cond delay="0"/>
                                          </p:stCondLst>
                                        </p:cTn>
                                        <p:tgtEl>
                                          <p:spTgt spid="4">
                                            <p:txEl>
                                              <p:pRg st="12" end="12"/>
                                            </p:txEl>
                                          </p:spTgt>
                                        </p:tgtEl>
                                        <p:attrNameLst>
                                          <p:attrName>style.visibility</p:attrName>
                                        </p:attrNameLst>
                                      </p:cBhvr>
                                      <p:to>
                                        <p:strVal val="visible"/>
                                      </p:to>
                                    </p:set>
                                    <p:animEffect transition="in" filter="circle(in)">
                                      <p:cBhvr>
                                        <p:cTn id="40" dur="2000"/>
                                        <p:tgtEl>
                                          <p:spTgt spid="4">
                                            <p:txEl>
                                              <p:pRg st="12" end="12"/>
                                            </p:txEl>
                                          </p:spTgt>
                                        </p:tgtEl>
                                      </p:cBhvr>
                                    </p:animEffect>
                                  </p:childTnLst>
                                </p:cTn>
                              </p:par>
                              <p:par>
                                <p:cTn id="41" presetID="6" presetClass="entr" presetSubtype="16" fill="hold" nodeType="withEffect">
                                  <p:stCondLst>
                                    <p:cond delay="0"/>
                                  </p:stCondLst>
                                  <p:childTnLst>
                                    <p:set>
                                      <p:cBhvr>
                                        <p:cTn id="42" dur="1" fill="hold">
                                          <p:stCondLst>
                                            <p:cond delay="0"/>
                                          </p:stCondLst>
                                        </p:cTn>
                                        <p:tgtEl>
                                          <p:spTgt spid="4">
                                            <p:txEl>
                                              <p:pRg st="13" end="13"/>
                                            </p:txEl>
                                          </p:spTgt>
                                        </p:tgtEl>
                                        <p:attrNameLst>
                                          <p:attrName>style.visibility</p:attrName>
                                        </p:attrNameLst>
                                      </p:cBhvr>
                                      <p:to>
                                        <p:strVal val="visible"/>
                                      </p:to>
                                    </p:set>
                                    <p:animEffect transition="in" filter="circle(in)">
                                      <p:cBhvr>
                                        <p:cTn id="43" dur="2000"/>
                                        <p:tgtEl>
                                          <p:spTgt spid="4">
                                            <p:txEl>
                                              <p:pRg st="13" end="13"/>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nodeType="clickEffect">
                                  <p:stCondLst>
                                    <p:cond delay="0"/>
                                  </p:stCondLst>
                                  <p:childTnLst>
                                    <p:set>
                                      <p:cBhvr>
                                        <p:cTn id="47" dur="1" fill="hold">
                                          <p:stCondLst>
                                            <p:cond delay="0"/>
                                          </p:stCondLst>
                                        </p:cTn>
                                        <p:tgtEl>
                                          <p:spTgt spid="4">
                                            <p:txEl>
                                              <p:pRg st="14" end="14"/>
                                            </p:txEl>
                                          </p:spTgt>
                                        </p:tgtEl>
                                        <p:attrNameLst>
                                          <p:attrName>style.visibility</p:attrName>
                                        </p:attrNameLst>
                                      </p:cBhvr>
                                      <p:to>
                                        <p:strVal val="visible"/>
                                      </p:to>
                                    </p:set>
                                    <p:animEffect transition="in" filter="wipe(down)">
                                      <p:cBhvr>
                                        <p:cTn id="48" dur="500"/>
                                        <p:tgtEl>
                                          <p:spTgt spid="4">
                                            <p:txEl>
                                              <p:pRg st="14" end="14"/>
                                            </p:txEl>
                                          </p:spTgt>
                                        </p:tgtEl>
                                      </p:cBhvr>
                                    </p:animEffect>
                                  </p:childTnLst>
                                </p:cTn>
                              </p:par>
                              <p:par>
                                <p:cTn id="49" presetID="22" presetClass="entr" presetSubtype="4" fill="hold" nodeType="withEffect">
                                  <p:stCondLst>
                                    <p:cond delay="0"/>
                                  </p:stCondLst>
                                  <p:childTnLst>
                                    <p:set>
                                      <p:cBhvr>
                                        <p:cTn id="50" dur="1" fill="hold">
                                          <p:stCondLst>
                                            <p:cond delay="0"/>
                                          </p:stCondLst>
                                        </p:cTn>
                                        <p:tgtEl>
                                          <p:spTgt spid="4">
                                            <p:txEl>
                                              <p:pRg st="15" end="15"/>
                                            </p:txEl>
                                          </p:spTgt>
                                        </p:tgtEl>
                                        <p:attrNameLst>
                                          <p:attrName>style.visibility</p:attrName>
                                        </p:attrNameLst>
                                      </p:cBhvr>
                                      <p:to>
                                        <p:strVal val="visible"/>
                                      </p:to>
                                    </p:set>
                                    <p:animEffect transition="in" filter="wipe(down)">
                                      <p:cBhvr>
                                        <p:cTn id="51" dur="500"/>
                                        <p:tgtEl>
                                          <p:spTgt spid="4">
                                            <p:txEl>
                                              <p:pRg st="15" end="15"/>
                                            </p:txEl>
                                          </p:spTgt>
                                        </p:tgtEl>
                                      </p:cBhvr>
                                    </p:animEffect>
                                  </p:childTnLst>
                                </p:cTn>
                              </p:par>
                              <p:par>
                                <p:cTn id="52" presetID="22" presetClass="entr" presetSubtype="4" fill="hold" nodeType="withEffect">
                                  <p:stCondLst>
                                    <p:cond delay="0"/>
                                  </p:stCondLst>
                                  <p:childTnLst>
                                    <p:set>
                                      <p:cBhvr>
                                        <p:cTn id="53" dur="1" fill="hold">
                                          <p:stCondLst>
                                            <p:cond delay="0"/>
                                          </p:stCondLst>
                                        </p:cTn>
                                        <p:tgtEl>
                                          <p:spTgt spid="4">
                                            <p:txEl>
                                              <p:pRg st="16" end="16"/>
                                            </p:txEl>
                                          </p:spTgt>
                                        </p:tgtEl>
                                        <p:attrNameLst>
                                          <p:attrName>style.visibility</p:attrName>
                                        </p:attrNameLst>
                                      </p:cBhvr>
                                      <p:to>
                                        <p:strVal val="visible"/>
                                      </p:to>
                                    </p:set>
                                    <p:animEffect transition="in" filter="wipe(down)">
                                      <p:cBhvr>
                                        <p:cTn id="54" dur="500"/>
                                        <p:tgtEl>
                                          <p:spTgt spid="4">
                                            <p:txEl>
                                              <p:pRg st="16" end="16"/>
                                            </p:txEl>
                                          </p:spTgt>
                                        </p:tgtEl>
                                      </p:cBhvr>
                                    </p:animEffect>
                                  </p:childTnLst>
                                </p:cTn>
                              </p:par>
                              <p:par>
                                <p:cTn id="55" presetID="22" presetClass="entr" presetSubtype="4" fill="hold" nodeType="withEffect">
                                  <p:stCondLst>
                                    <p:cond delay="0"/>
                                  </p:stCondLst>
                                  <p:childTnLst>
                                    <p:set>
                                      <p:cBhvr>
                                        <p:cTn id="56" dur="1" fill="hold">
                                          <p:stCondLst>
                                            <p:cond delay="0"/>
                                          </p:stCondLst>
                                        </p:cTn>
                                        <p:tgtEl>
                                          <p:spTgt spid="4">
                                            <p:txEl>
                                              <p:pRg st="17" end="17"/>
                                            </p:txEl>
                                          </p:spTgt>
                                        </p:tgtEl>
                                        <p:attrNameLst>
                                          <p:attrName>style.visibility</p:attrName>
                                        </p:attrNameLst>
                                      </p:cBhvr>
                                      <p:to>
                                        <p:strVal val="visible"/>
                                      </p:to>
                                    </p:set>
                                    <p:animEffect transition="in" filter="wipe(down)">
                                      <p:cBhvr>
                                        <p:cTn id="57" dur="500"/>
                                        <p:tgtEl>
                                          <p:spTgt spid="4">
                                            <p:txEl>
                                              <p:pRg st="17" end="17"/>
                                            </p:txEl>
                                          </p:spTgt>
                                        </p:tgtEl>
                                      </p:cBhvr>
                                    </p:animEffect>
                                  </p:childTnLst>
                                </p:cTn>
                              </p:par>
                              <p:par>
                                <p:cTn id="58" presetID="22" presetClass="entr" presetSubtype="4" fill="hold" nodeType="withEffect">
                                  <p:stCondLst>
                                    <p:cond delay="0"/>
                                  </p:stCondLst>
                                  <p:childTnLst>
                                    <p:set>
                                      <p:cBhvr>
                                        <p:cTn id="59" dur="1" fill="hold">
                                          <p:stCondLst>
                                            <p:cond delay="0"/>
                                          </p:stCondLst>
                                        </p:cTn>
                                        <p:tgtEl>
                                          <p:spTgt spid="4">
                                            <p:txEl>
                                              <p:pRg st="18" end="18"/>
                                            </p:txEl>
                                          </p:spTgt>
                                        </p:tgtEl>
                                        <p:attrNameLst>
                                          <p:attrName>style.visibility</p:attrName>
                                        </p:attrNameLst>
                                      </p:cBhvr>
                                      <p:to>
                                        <p:strVal val="visible"/>
                                      </p:to>
                                    </p:set>
                                    <p:animEffect transition="in" filter="wipe(down)">
                                      <p:cBhvr>
                                        <p:cTn id="60" dur="500"/>
                                        <p:tgtEl>
                                          <p:spTgt spid="4">
                                            <p:txEl>
                                              <p:pRg st="18" end="18"/>
                                            </p:txEl>
                                          </p:spTgt>
                                        </p:tgtEl>
                                      </p:cBhvr>
                                    </p:animEffect>
                                  </p:childTnLst>
                                </p:cTn>
                              </p:par>
                              <p:par>
                                <p:cTn id="61" presetID="22" presetClass="entr" presetSubtype="4" fill="hold" nodeType="withEffect">
                                  <p:stCondLst>
                                    <p:cond delay="0"/>
                                  </p:stCondLst>
                                  <p:childTnLst>
                                    <p:set>
                                      <p:cBhvr>
                                        <p:cTn id="62" dur="1" fill="hold">
                                          <p:stCondLst>
                                            <p:cond delay="0"/>
                                          </p:stCondLst>
                                        </p:cTn>
                                        <p:tgtEl>
                                          <p:spTgt spid="4">
                                            <p:txEl>
                                              <p:pRg st="19" end="19"/>
                                            </p:txEl>
                                          </p:spTgt>
                                        </p:tgtEl>
                                        <p:attrNameLst>
                                          <p:attrName>style.visibility</p:attrName>
                                        </p:attrNameLst>
                                      </p:cBhvr>
                                      <p:to>
                                        <p:strVal val="visible"/>
                                      </p:to>
                                    </p:set>
                                    <p:animEffect transition="in" filter="wipe(down)">
                                      <p:cBhvr>
                                        <p:cTn id="63" dur="500"/>
                                        <p:tgtEl>
                                          <p:spTgt spid="4">
                                            <p:txEl>
                                              <p:pRg st="19" end="19"/>
                                            </p:txEl>
                                          </p:spTgt>
                                        </p:tgtEl>
                                      </p:cBhvr>
                                    </p:animEffect>
                                  </p:childTnLst>
                                </p:cTn>
                              </p:par>
                              <p:par>
                                <p:cTn id="64" presetID="22" presetClass="entr" presetSubtype="4" fill="hold" nodeType="withEffect">
                                  <p:stCondLst>
                                    <p:cond delay="0"/>
                                  </p:stCondLst>
                                  <p:childTnLst>
                                    <p:set>
                                      <p:cBhvr>
                                        <p:cTn id="65" dur="1" fill="hold">
                                          <p:stCondLst>
                                            <p:cond delay="0"/>
                                          </p:stCondLst>
                                        </p:cTn>
                                        <p:tgtEl>
                                          <p:spTgt spid="4">
                                            <p:txEl>
                                              <p:pRg st="20" end="20"/>
                                            </p:txEl>
                                          </p:spTgt>
                                        </p:tgtEl>
                                        <p:attrNameLst>
                                          <p:attrName>style.visibility</p:attrName>
                                        </p:attrNameLst>
                                      </p:cBhvr>
                                      <p:to>
                                        <p:strVal val="visible"/>
                                      </p:to>
                                    </p:set>
                                    <p:animEffect transition="in" filter="wipe(down)">
                                      <p:cBhvr>
                                        <p:cTn id="66" dur="500"/>
                                        <p:tgtEl>
                                          <p:spTgt spid="4">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56.7|131.1"/>
</p:tagLst>
</file>

<file path=ppt/tags/tag10.xml><?xml version="1.0" encoding="utf-8"?>
<p:tagLst xmlns:a="http://schemas.openxmlformats.org/drawingml/2006/main" xmlns:r="http://schemas.openxmlformats.org/officeDocument/2006/relationships" xmlns:p="http://schemas.openxmlformats.org/presentationml/2006/main">
  <p:tag name="TIMING" val="|20.7|89.4|49.6|15.8"/>
</p:tagLst>
</file>

<file path=ppt/tags/tag11.xml><?xml version="1.0" encoding="utf-8"?>
<p:tagLst xmlns:a="http://schemas.openxmlformats.org/drawingml/2006/main" xmlns:r="http://schemas.openxmlformats.org/officeDocument/2006/relationships" xmlns:p="http://schemas.openxmlformats.org/presentationml/2006/main">
  <p:tag name="TIMING" val="|38.5|14.5|3.3|20.9"/>
</p:tagLst>
</file>

<file path=ppt/tags/tag12.xml><?xml version="1.0" encoding="utf-8"?>
<p:tagLst xmlns:a="http://schemas.openxmlformats.org/drawingml/2006/main" xmlns:r="http://schemas.openxmlformats.org/officeDocument/2006/relationships" xmlns:p="http://schemas.openxmlformats.org/presentationml/2006/main">
  <p:tag name="TIMING" val="|22|50.4"/>
</p:tagLst>
</file>

<file path=ppt/tags/tag2.xml><?xml version="1.0" encoding="utf-8"?>
<p:tagLst xmlns:a="http://schemas.openxmlformats.org/drawingml/2006/main" xmlns:r="http://schemas.openxmlformats.org/officeDocument/2006/relationships" xmlns:p="http://schemas.openxmlformats.org/presentationml/2006/main">
  <p:tag name="TIMING" val="|31.7|2.7|36.9"/>
</p:tagLst>
</file>

<file path=ppt/tags/tag3.xml><?xml version="1.0" encoding="utf-8"?>
<p:tagLst xmlns:a="http://schemas.openxmlformats.org/drawingml/2006/main" xmlns:r="http://schemas.openxmlformats.org/officeDocument/2006/relationships" xmlns:p="http://schemas.openxmlformats.org/presentationml/2006/main">
  <p:tag name="TIMING" val="|9.4|20.5|31.9|23.7"/>
</p:tagLst>
</file>

<file path=ppt/tags/tag4.xml><?xml version="1.0" encoding="utf-8"?>
<p:tagLst xmlns:a="http://schemas.openxmlformats.org/drawingml/2006/main" xmlns:r="http://schemas.openxmlformats.org/officeDocument/2006/relationships" xmlns:p="http://schemas.openxmlformats.org/presentationml/2006/main">
  <p:tag name="TIMING" val="|7.7|115.5|40.2"/>
</p:tagLst>
</file>

<file path=ppt/tags/tag5.xml><?xml version="1.0" encoding="utf-8"?>
<p:tagLst xmlns:a="http://schemas.openxmlformats.org/drawingml/2006/main" xmlns:r="http://schemas.openxmlformats.org/officeDocument/2006/relationships" xmlns:p="http://schemas.openxmlformats.org/presentationml/2006/main">
  <p:tag name="TIMING" val="|8.5|22.9|10.3|16|31.3"/>
</p:tagLst>
</file>

<file path=ppt/tags/tag6.xml><?xml version="1.0" encoding="utf-8"?>
<p:tagLst xmlns:a="http://schemas.openxmlformats.org/drawingml/2006/main" xmlns:r="http://schemas.openxmlformats.org/officeDocument/2006/relationships" xmlns:p="http://schemas.openxmlformats.org/presentationml/2006/main">
  <p:tag name="TIMING" val="|41.9|27.7|9.5|23.9"/>
</p:tagLst>
</file>

<file path=ppt/tags/tag7.xml><?xml version="1.0" encoding="utf-8"?>
<p:tagLst xmlns:a="http://schemas.openxmlformats.org/drawingml/2006/main" xmlns:r="http://schemas.openxmlformats.org/officeDocument/2006/relationships" xmlns:p="http://schemas.openxmlformats.org/presentationml/2006/main">
  <p:tag name="TIMING" val="|1.7|1.6|1.6|1.9"/>
</p:tagLst>
</file>

<file path=ppt/tags/tag8.xml><?xml version="1.0" encoding="utf-8"?>
<p:tagLst xmlns:a="http://schemas.openxmlformats.org/drawingml/2006/main" xmlns:r="http://schemas.openxmlformats.org/officeDocument/2006/relationships" xmlns:p="http://schemas.openxmlformats.org/presentationml/2006/main">
  <p:tag name="TIMING" val="|1.9|5.5|62.2"/>
</p:tagLst>
</file>

<file path=ppt/tags/tag9.xml><?xml version="1.0" encoding="utf-8"?>
<p:tagLst xmlns:a="http://schemas.openxmlformats.org/drawingml/2006/main" xmlns:r="http://schemas.openxmlformats.org/officeDocument/2006/relationships" xmlns:p="http://schemas.openxmlformats.org/presentationml/2006/main">
  <p:tag name="TIMING" val="|26.5|14.1|6.9|29.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2714</TotalTime>
  <Words>2421</Words>
  <Application>Microsoft Office PowerPoint</Application>
  <PresentationFormat>Widescreen</PresentationFormat>
  <Paragraphs>466</Paragraphs>
  <Slides>26</Slides>
  <Notes>2</Notes>
  <HiddenSlides>0</HiddenSlides>
  <MMClips>17</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Server-Side JAVA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Server-Side JAVA</dc:title>
  <dc:creator>Rashmi</dc:creator>
  <cp:lastModifiedBy>pp brino</cp:lastModifiedBy>
  <cp:revision>127</cp:revision>
  <dcterms:created xsi:type="dcterms:W3CDTF">2020-04-19T15:17:47Z</dcterms:created>
  <dcterms:modified xsi:type="dcterms:W3CDTF">2021-01-23T10:37:25Z</dcterms:modified>
</cp:coreProperties>
</file>

<file path=docProps/thumbnail.jpeg>
</file>